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7" r:id="rId2"/>
    <p:sldId id="336" r:id="rId3"/>
    <p:sldId id="298" r:id="rId4"/>
    <p:sldId id="299" r:id="rId5"/>
    <p:sldId id="300" r:id="rId6"/>
    <p:sldId id="314" r:id="rId7"/>
    <p:sldId id="313" r:id="rId8"/>
    <p:sldId id="303" r:id="rId9"/>
    <p:sldId id="301" r:id="rId10"/>
    <p:sldId id="302" r:id="rId11"/>
    <p:sldId id="315" r:id="rId12"/>
    <p:sldId id="316" r:id="rId13"/>
    <p:sldId id="319" r:id="rId14"/>
    <p:sldId id="318" r:id="rId15"/>
    <p:sldId id="332" r:id="rId16"/>
    <p:sldId id="333" r:id="rId17"/>
    <p:sldId id="310" r:id="rId18"/>
    <p:sldId id="312" r:id="rId19"/>
    <p:sldId id="311" r:id="rId20"/>
    <p:sldId id="322" r:id="rId21"/>
    <p:sldId id="320" r:id="rId22"/>
    <p:sldId id="304" r:id="rId23"/>
    <p:sldId id="308" r:id="rId24"/>
    <p:sldId id="305" r:id="rId25"/>
    <p:sldId id="306" r:id="rId26"/>
    <p:sldId id="321" r:id="rId27"/>
    <p:sldId id="309" r:id="rId28"/>
    <p:sldId id="307" r:id="rId29"/>
    <p:sldId id="262" r:id="rId30"/>
    <p:sldId id="271" r:id="rId31"/>
    <p:sldId id="264" r:id="rId32"/>
    <p:sldId id="265" r:id="rId33"/>
    <p:sldId id="266" r:id="rId34"/>
    <p:sldId id="267" r:id="rId35"/>
    <p:sldId id="268" r:id="rId36"/>
    <p:sldId id="269" r:id="rId37"/>
    <p:sldId id="270" r:id="rId38"/>
    <p:sldId id="344" r:id="rId39"/>
    <p:sldId id="338" r:id="rId40"/>
    <p:sldId id="339" r:id="rId41"/>
    <p:sldId id="340" r:id="rId42"/>
    <p:sldId id="341" r:id="rId43"/>
    <p:sldId id="342" r:id="rId44"/>
    <p:sldId id="276" r:id="rId45"/>
    <p:sldId id="278" r:id="rId46"/>
    <p:sldId id="277" r:id="rId47"/>
    <p:sldId id="285" r:id="rId48"/>
    <p:sldId id="286" r:id="rId49"/>
    <p:sldId id="324" r:id="rId50"/>
    <p:sldId id="287" r:id="rId51"/>
    <p:sldId id="288" r:id="rId52"/>
    <p:sldId id="290" r:id="rId53"/>
    <p:sldId id="289" r:id="rId54"/>
    <p:sldId id="329" r:id="rId55"/>
    <p:sldId id="296" r:id="rId56"/>
    <p:sldId id="330" r:id="rId57"/>
    <p:sldId id="331" r:id="rId58"/>
    <p:sldId id="334" r:id="rId59"/>
    <p:sldId id="335" r:id="rId60"/>
  </p:sldIdLst>
  <p:sldSz cx="9144000" cy="6858000" type="screen4x3"/>
  <p:notesSz cx="6870700" cy="96535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60" autoAdjust="0"/>
    <p:restoredTop sz="94615" autoAdjust="0"/>
  </p:normalViewPr>
  <p:slideViewPr>
    <p:cSldViewPr>
      <p:cViewPr>
        <p:scale>
          <a:sx n="60" d="100"/>
          <a:sy n="60" d="100"/>
        </p:scale>
        <p:origin x="-1338" y="-222"/>
      </p:cViewPr>
      <p:guideLst>
        <p:guide orient="horz" pos="2160"/>
        <p:guide pos="2880"/>
      </p:guideLst>
    </p:cSldViewPr>
  </p:slideViewPr>
  <p:outlineViewPr>
    <p:cViewPr>
      <p:scale>
        <a:sx n="33" d="100"/>
        <a:sy n="33" d="100"/>
      </p:scale>
      <p:origin x="0" y="408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6563" cy="4826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92550" y="0"/>
            <a:ext cx="2976563" cy="482600"/>
          </a:xfrm>
          <a:prstGeom prst="rect">
            <a:avLst/>
          </a:prstGeom>
        </p:spPr>
        <p:txBody>
          <a:bodyPr vert="horz" lIns="91440" tIns="45720" rIns="91440" bIns="45720" rtlCol="0"/>
          <a:lstStyle>
            <a:lvl1pPr algn="r">
              <a:defRPr sz="1200"/>
            </a:lvl1pPr>
          </a:lstStyle>
          <a:p>
            <a:fld id="{D4387715-BF50-4A12-8E46-7F0D75DAF9D3}" type="datetimeFigureOut">
              <a:rPr lang="es-AR" smtClean="0"/>
              <a:pPr/>
              <a:t>11/05/2013</a:t>
            </a:fld>
            <a:endParaRPr lang="es-AR"/>
          </a:p>
        </p:txBody>
      </p:sp>
      <p:sp>
        <p:nvSpPr>
          <p:cNvPr id="4" name="3 Marcador de pie de página"/>
          <p:cNvSpPr>
            <a:spLocks noGrp="1"/>
          </p:cNvSpPr>
          <p:nvPr>
            <p:ph type="ftr" sz="quarter" idx="2"/>
          </p:nvPr>
        </p:nvSpPr>
        <p:spPr>
          <a:xfrm>
            <a:off x="0" y="9169400"/>
            <a:ext cx="2976563" cy="4826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92550" y="9169400"/>
            <a:ext cx="2976563" cy="482600"/>
          </a:xfrm>
          <a:prstGeom prst="rect">
            <a:avLst/>
          </a:prstGeom>
        </p:spPr>
        <p:txBody>
          <a:bodyPr vert="horz" lIns="91440" tIns="45720" rIns="91440" bIns="45720" rtlCol="0" anchor="b"/>
          <a:lstStyle>
            <a:lvl1pPr algn="r">
              <a:defRPr sz="1200"/>
            </a:lvl1pPr>
          </a:lstStyle>
          <a:p>
            <a:fld id="{C0526018-D260-42A9-A1E7-1805866C79DA}" type="slidenum">
              <a:rPr lang="es-AR" smtClean="0"/>
              <a:pPr/>
              <a:t>‹Nº›</a:t>
            </a:fld>
            <a:endParaRPr lang="es-A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7303" cy="482679"/>
          </a:xfrm>
          <a:prstGeom prst="rect">
            <a:avLst/>
          </a:prstGeom>
        </p:spPr>
        <p:txBody>
          <a:bodyPr vert="horz" lIns="94421" tIns="47210" rIns="94421" bIns="47210" rtlCol="0"/>
          <a:lstStyle>
            <a:lvl1pPr algn="l">
              <a:defRPr sz="1200"/>
            </a:lvl1pPr>
          </a:lstStyle>
          <a:p>
            <a:endParaRPr lang="es-AR"/>
          </a:p>
        </p:txBody>
      </p:sp>
      <p:sp>
        <p:nvSpPr>
          <p:cNvPr id="3" name="2 Marcador de fecha"/>
          <p:cNvSpPr>
            <a:spLocks noGrp="1"/>
          </p:cNvSpPr>
          <p:nvPr>
            <p:ph type="dt" idx="1"/>
          </p:nvPr>
        </p:nvSpPr>
        <p:spPr>
          <a:xfrm>
            <a:off x="3891807" y="0"/>
            <a:ext cx="2977303" cy="482679"/>
          </a:xfrm>
          <a:prstGeom prst="rect">
            <a:avLst/>
          </a:prstGeom>
        </p:spPr>
        <p:txBody>
          <a:bodyPr vert="horz" lIns="94421" tIns="47210" rIns="94421" bIns="47210" rtlCol="0"/>
          <a:lstStyle>
            <a:lvl1pPr algn="r">
              <a:defRPr sz="1200"/>
            </a:lvl1pPr>
          </a:lstStyle>
          <a:p>
            <a:fld id="{6BE2767B-FB9B-47D4-994E-AB7F4F186A7E}" type="datetimeFigureOut">
              <a:rPr lang="es-AR" smtClean="0"/>
              <a:pPr/>
              <a:t>11/05/2013</a:t>
            </a:fld>
            <a:endParaRPr lang="es-AR"/>
          </a:p>
        </p:txBody>
      </p:sp>
      <p:sp>
        <p:nvSpPr>
          <p:cNvPr id="4" name="3 Marcador de imagen de diapositiva"/>
          <p:cNvSpPr>
            <a:spLocks noGrp="1" noRot="1" noChangeAspect="1"/>
          </p:cNvSpPr>
          <p:nvPr>
            <p:ph type="sldImg" idx="2"/>
          </p:nvPr>
        </p:nvSpPr>
        <p:spPr>
          <a:xfrm>
            <a:off x="1022350" y="723900"/>
            <a:ext cx="4826000" cy="3619500"/>
          </a:xfrm>
          <a:prstGeom prst="rect">
            <a:avLst/>
          </a:prstGeom>
          <a:noFill/>
          <a:ln w="12700">
            <a:solidFill>
              <a:prstClr val="black"/>
            </a:solidFill>
          </a:ln>
        </p:spPr>
        <p:txBody>
          <a:bodyPr vert="horz" lIns="94421" tIns="47210" rIns="94421" bIns="47210" rtlCol="0" anchor="ctr"/>
          <a:lstStyle/>
          <a:p>
            <a:endParaRPr lang="es-AR"/>
          </a:p>
        </p:txBody>
      </p:sp>
      <p:sp>
        <p:nvSpPr>
          <p:cNvPr id="5" name="4 Marcador de notas"/>
          <p:cNvSpPr>
            <a:spLocks noGrp="1"/>
          </p:cNvSpPr>
          <p:nvPr>
            <p:ph type="body" sz="quarter" idx="3"/>
          </p:nvPr>
        </p:nvSpPr>
        <p:spPr>
          <a:xfrm>
            <a:off x="687070" y="4585454"/>
            <a:ext cx="5496560" cy="4344115"/>
          </a:xfrm>
          <a:prstGeom prst="rect">
            <a:avLst/>
          </a:prstGeom>
        </p:spPr>
        <p:txBody>
          <a:bodyPr vert="horz" lIns="94421" tIns="47210" rIns="94421" bIns="4721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169233"/>
            <a:ext cx="2977303" cy="482679"/>
          </a:xfrm>
          <a:prstGeom prst="rect">
            <a:avLst/>
          </a:prstGeom>
        </p:spPr>
        <p:txBody>
          <a:bodyPr vert="horz" lIns="94421" tIns="47210" rIns="94421" bIns="4721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91807" y="9169233"/>
            <a:ext cx="2977303" cy="482679"/>
          </a:xfrm>
          <a:prstGeom prst="rect">
            <a:avLst/>
          </a:prstGeom>
        </p:spPr>
        <p:txBody>
          <a:bodyPr vert="horz" lIns="94421" tIns="47210" rIns="94421" bIns="47210" rtlCol="0" anchor="b"/>
          <a:lstStyle>
            <a:lvl1pPr algn="r">
              <a:defRPr sz="1200"/>
            </a:lvl1pPr>
          </a:lstStyle>
          <a:p>
            <a:fld id="{1AB39566-3EFE-44EF-8531-A38B0B6CC07C}" type="slidenum">
              <a:rPr lang="es-AR" smtClean="0"/>
              <a:pPr/>
              <a:t>‹Nº›</a:t>
            </a:fld>
            <a:endParaRPr lang="es-A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A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5C0232-169F-4739-BEDE-8AA5C7742C4B}" type="datetimeFigureOut">
              <a:rPr lang="en-US"/>
              <a:pPr>
                <a:defRPr/>
              </a:pPr>
              <a:t>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DFFD0-CF79-4754-BB5E-52E7FE069F29}"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051A34-4ED0-4114-BFC1-8DEFC0BA4384}" type="datetimeFigureOut">
              <a:rPr lang="en-US"/>
              <a:pPr>
                <a:defRPr/>
              </a:pPr>
              <a:t>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08D31F-7C9D-4E7E-976A-441CDDB30A8D}"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A9FDF7-4945-48B8-9206-0A4BD0BD964B}" type="datetimeFigureOut">
              <a:rPr lang="en-US"/>
              <a:pPr>
                <a:defRPr/>
              </a:pPr>
              <a:t>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1AA26-E523-4488-8B3A-8FCB9E99B12E}"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BCA72-00E9-48BC-BBE4-792265FFE1AF}" type="datetimeFigureOut">
              <a:rPr lang="en-US"/>
              <a:pPr>
                <a:defRPr/>
              </a:pPr>
              <a:t>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058E4-5EB2-404B-9552-8D42BD5419E2}"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6B74BA-7468-4C72-BA57-5416A07E8BED}" type="datetimeFigureOut">
              <a:rPr lang="en-US"/>
              <a:pPr>
                <a:defRPr/>
              </a:pPr>
              <a:t>5/11/2013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6DEF7E-591E-417F-A7B6-A878B8AF71FD}"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9DD2D4-436C-4AD2-9103-A202134F9780}" type="datetimeFigureOut">
              <a:rPr lang="en-US"/>
              <a:pPr>
                <a:defRPr/>
              </a:pPr>
              <a:t>5/11/2013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9AAC56-F6F9-420F-A0E2-DCE2259ABD40}"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23CF30-2AC6-4AA7-9EA3-B4FD9DA239D3}" type="datetimeFigureOut">
              <a:rPr lang="en-US"/>
              <a:pPr>
                <a:defRPr/>
              </a:pPr>
              <a:t>5/11/2013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F7CC0E-AB31-43B6-BDB8-2B9AF711D675}"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C1E121-0E96-4A6C-85B0-D4BFB70B63B1}" type="datetimeFigureOut">
              <a:rPr lang="en-US"/>
              <a:pPr>
                <a:defRPr/>
              </a:pPr>
              <a:t>5/11/2013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4AE684-3BCC-45DF-A995-B8D8183C92FA}"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46E1BB-BF13-4B09-BCD8-6572504C268D}" type="datetimeFigureOut">
              <a:rPr lang="en-US"/>
              <a:pPr>
                <a:defRPr/>
              </a:pPr>
              <a:t>5/11/2013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628D3D-9446-43F3-926A-451C5EB902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7DC30C-40AC-4363-B303-7411D56C61F1}" type="datetimeFigureOut">
              <a:rPr lang="en-US"/>
              <a:pPr>
                <a:defRPr/>
              </a:pPr>
              <a:t>5/11/2013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5894B6-E69D-4675-8F0E-080DDA2C1FCC}"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F9900C-7F13-4284-82CB-261FBE995885}" type="datetimeFigureOut">
              <a:rPr lang="en-US"/>
              <a:pPr>
                <a:defRPr/>
              </a:pPr>
              <a:t>5/11/2013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FADEA1-41C9-45B6-9459-927AFC8075A4}"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723804C-65CD-47E5-AE1A-801D65FB9F5E}" type="datetimeFigureOut">
              <a:rPr lang="en-US"/>
              <a:pPr>
                <a:defRPr/>
              </a:pPr>
              <a:t>5/11/2013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C2B136A-857B-4808-9913-B10748E752BA}"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rtlCol="0">
            <a:normAutofit fontScale="55000" lnSpcReduction="20000"/>
          </a:bodyPr>
          <a:lstStyle/>
          <a:p>
            <a:pPr fontAlgn="auto">
              <a:spcAft>
                <a:spcPts val="0"/>
              </a:spcAft>
              <a:buFont typeface="Arial" pitchFamily="34" charset="0"/>
              <a:buChar char="•"/>
              <a:defRPr/>
            </a:pPr>
            <a:endParaRPr lang="es-AR" dirty="0" smtClean="0"/>
          </a:p>
          <a:p>
            <a:pPr fontAlgn="auto">
              <a:lnSpc>
                <a:spcPct val="170000"/>
              </a:lnSpc>
              <a:spcAft>
                <a:spcPts val="0"/>
              </a:spcAft>
              <a:buNone/>
              <a:defRPr/>
            </a:pPr>
            <a:r>
              <a:rPr lang="es-AR" sz="4400" i="1" dirty="0" smtClean="0">
                <a:latin typeface="+mj-lt"/>
              </a:rPr>
              <a:t>ANTÍGONA</a:t>
            </a:r>
          </a:p>
          <a:p>
            <a:pPr fontAlgn="auto">
              <a:lnSpc>
                <a:spcPct val="170000"/>
              </a:lnSpc>
              <a:spcAft>
                <a:spcPts val="0"/>
              </a:spcAft>
              <a:buNone/>
              <a:defRPr/>
            </a:pPr>
            <a:endParaRPr lang="es-AR" sz="3800" dirty="0" smtClean="0"/>
          </a:p>
          <a:p>
            <a:pPr fontAlgn="auto">
              <a:lnSpc>
                <a:spcPct val="170000"/>
              </a:lnSpc>
              <a:spcAft>
                <a:spcPts val="0"/>
              </a:spcAft>
              <a:buFont typeface="Arial" pitchFamily="34" charset="0"/>
              <a:buChar char="•"/>
              <a:defRPr/>
            </a:pPr>
            <a:r>
              <a:rPr lang="es-AR" sz="3800" i="1" dirty="0" smtClean="0"/>
              <a:t>No era Zeus quien me la había decretado, ni </a:t>
            </a:r>
            <a:r>
              <a:rPr lang="es-AR" sz="3800" i="1" dirty="0" err="1" smtClean="0"/>
              <a:t>Dike</a:t>
            </a:r>
            <a:r>
              <a:rPr lang="es-AR" sz="3800" i="1" dirty="0" smtClean="0"/>
              <a:t>, compañera de los dioses subterráneos, perfiló nunca entre los hombres leyes de este tipo. </a:t>
            </a:r>
          </a:p>
          <a:p>
            <a:pPr fontAlgn="auto">
              <a:lnSpc>
                <a:spcPct val="170000"/>
              </a:lnSpc>
              <a:spcAft>
                <a:spcPts val="0"/>
              </a:spcAft>
              <a:buFont typeface="Arial" pitchFamily="34" charset="0"/>
              <a:buChar char="•"/>
              <a:defRPr/>
            </a:pPr>
            <a:r>
              <a:rPr lang="es-AR" sz="3800" i="1" dirty="0" smtClean="0"/>
              <a:t>Y no creía yo que tus decretos tuvieran tanta fuerza como para permitir que solo un hombre pueda saltar por encima de las </a:t>
            </a:r>
            <a:r>
              <a:rPr lang="es-AR" sz="3800" dirty="0" smtClean="0"/>
              <a:t>leyes no escritas</a:t>
            </a:r>
            <a:r>
              <a:rPr lang="es-AR" sz="3800" i="1" dirty="0" smtClean="0"/>
              <a:t>, inmutables, de los dioses: su vigencia no es de hoy ni de ayer, sino de siempre, y nadie sabe cuándo fue que aparecieron</a:t>
            </a:r>
            <a:r>
              <a:rPr lang="es-ES" sz="3800" i="1" dirty="0" smtClean="0"/>
              <a:t> </a:t>
            </a:r>
          </a:p>
          <a:p>
            <a:pPr fontAlgn="auto">
              <a:spcAft>
                <a:spcPts val="0"/>
              </a:spcAft>
              <a:buFont typeface="Arial" pitchFamily="34" charset="0"/>
              <a:buChar char="•"/>
              <a:defRPr/>
            </a:pPr>
            <a:endParaRPr lang="en-US"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CAUSA EJEMPLAR</a:t>
            </a:r>
          </a:p>
        </p:txBody>
      </p:sp>
      <p:sp>
        <p:nvSpPr>
          <p:cNvPr id="3" name="Content Placeholder 2"/>
          <p:cNvSpPr>
            <a:spLocks noGrp="1"/>
          </p:cNvSpPr>
          <p:nvPr>
            <p:ph idx="1"/>
          </p:nvPr>
        </p:nvSpPr>
        <p:spPr>
          <a:xfrm>
            <a:off x="228600" y="1600200"/>
            <a:ext cx="8915400" cy="4953000"/>
          </a:xfrm>
        </p:spPr>
        <p:txBody>
          <a:bodyPr rtlCol="0">
            <a:normAutofit/>
          </a:bodyPr>
          <a:lstStyle/>
          <a:p>
            <a:pPr marL="514350" indent="-514350" fontAlgn="auto">
              <a:spcAft>
                <a:spcPts val="1200"/>
              </a:spcAft>
              <a:defRPr/>
            </a:pPr>
            <a:r>
              <a:rPr lang="en-US" dirty="0" err="1" smtClean="0"/>
              <a:t>Iusnaturalismo</a:t>
            </a:r>
            <a:r>
              <a:rPr lang="en-US" dirty="0" smtClean="0"/>
              <a:t> </a:t>
            </a:r>
            <a:r>
              <a:rPr lang="en-US" dirty="0" err="1" smtClean="0"/>
              <a:t>racionalista</a:t>
            </a:r>
            <a:r>
              <a:rPr lang="en-US" dirty="0" smtClean="0"/>
              <a:t> (</a:t>
            </a:r>
            <a:r>
              <a:rPr lang="en-US" dirty="0" err="1" smtClean="0"/>
              <a:t>contractualismo</a:t>
            </a:r>
            <a:r>
              <a:rPr lang="en-US" dirty="0" smtClean="0"/>
              <a:t>)</a:t>
            </a:r>
          </a:p>
          <a:p>
            <a:pPr marL="514350" indent="-514350" fontAlgn="auto">
              <a:spcAft>
                <a:spcPts val="1200"/>
              </a:spcAft>
              <a:defRPr/>
            </a:pPr>
            <a:r>
              <a:rPr lang="en-US" dirty="0" smtClean="0"/>
              <a:t> + </a:t>
            </a:r>
            <a:r>
              <a:rPr lang="en-US" dirty="0" err="1" smtClean="0"/>
              <a:t>Liberalismo</a:t>
            </a:r>
            <a:r>
              <a:rPr lang="en-US" dirty="0" smtClean="0"/>
              <a:t> </a:t>
            </a:r>
            <a:r>
              <a:rPr lang="en-US" dirty="0" err="1" smtClean="0"/>
              <a:t>político</a:t>
            </a:r>
            <a:endParaRPr lang="en-US" dirty="0" smtClean="0"/>
          </a:p>
          <a:p>
            <a:pPr marL="514350" indent="-514350" fontAlgn="auto">
              <a:spcAft>
                <a:spcPts val="1200"/>
              </a:spcAft>
              <a:buNone/>
              <a:defRPr/>
            </a:pPr>
            <a:endParaRPr lang="en-US" dirty="0" smtClean="0"/>
          </a:p>
          <a:p>
            <a:pPr marL="514350" indent="-514350" fontAlgn="auto">
              <a:spcAft>
                <a:spcPts val="0"/>
              </a:spcAft>
              <a:buFont typeface="+mj-lt"/>
              <a:buAutoNum type="alphaLcParenR"/>
              <a:defRPr/>
            </a:pPr>
            <a:r>
              <a:rPr lang="en-US" dirty="0" err="1" smtClean="0"/>
              <a:t>Matriz</a:t>
            </a:r>
            <a:r>
              <a:rPr lang="en-US" dirty="0" smtClean="0"/>
              <a:t> </a:t>
            </a:r>
            <a:r>
              <a:rPr lang="en-US" dirty="0" err="1" smtClean="0"/>
              <a:t>norteamericana</a:t>
            </a:r>
            <a:r>
              <a:rPr lang="en-US" dirty="0" smtClean="0"/>
              <a:t>: </a:t>
            </a:r>
            <a:r>
              <a:rPr lang="en-US" dirty="0" err="1" smtClean="0"/>
              <a:t>República</a:t>
            </a:r>
            <a:r>
              <a:rPr lang="en-US" dirty="0" smtClean="0"/>
              <a:t> </a:t>
            </a:r>
            <a:r>
              <a:rPr lang="en-US" b="1" dirty="0" smtClean="0">
                <a:solidFill>
                  <a:srgbClr val="FF0000"/>
                </a:solidFill>
              </a:rPr>
              <a:t>Federal</a:t>
            </a:r>
          </a:p>
          <a:p>
            <a:pPr marL="1314450" lvl="2" indent="-514350" fontAlgn="auto">
              <a:spcAft>
                <a:spcPts val="0"/>
              </a:spcAft>
              <a:buFont typeface="Wingdings" pitchFamily="2" charset="2"/>
              <a:buChar char="§"/>
              <a:defRPr/>
            </a:pPr>
            <a:r>
              <a:rPr lang="en-US" dirty="0" err="1" smtClean="0"/>
              <a:t>Soberanía</a:t>
            </a:r>
            <a:r>
              <a:rPr lang="en-US" dirty="0" smtClean="0"/>
              <a:t> del pueblo + </a:t>
            </a:r>
            <a:r>
              <a:rPr lang="en-US" dirty="0" err="1" smtClean="0"/>
              <a:t>Pacto</a:t>
            </a:r>
            <a:r>
              <a:rPr lang="en-US" dirty="0" smtClean="0"/>
              <a:t> Federal</a:t>
            </a:r>
          </a:p>
          <a:p>
            <a:pPr marL="1314450" lvl="2" indent="-514350" fontAlgn="auto">
              <a:spcAft>
                <a:spcPts val="0"/>
              </a:spcAft>
              <a:buFont typeface="Wingdings" pitchFamily="2" charset="2"/>
              <a:buChar char="§"/>
              <a:defRPr/>
            </a:pPr>
            <a:r>
              <a:rPr lang="en-US" i="1" dirty="0" smtClean="0"/>
              <a:t>Higher Law</a:t>
            </a:r>
            <a:r>
              <a:rPr lang="en-US" dirty="0" smtClean="0"/>
              <a:t>: </a:t>
            </a:r>
            <a:r>
              <a:rPr lang="en-US" b="1" dirty="0" err="1" smtClean="0"/>
              <a:t>Supremacía</a:t>
            </a:r>
            <a:endParaRPr lang="en-US" b="1" dirty="0" smtClean="0"/>
          </a:p>
          <a:p>
            <a:pPr marL="1314450" lvl="2" indent="-514350" fontAlgn="auto">
              <a:spcAft>
                <a:spcPts val="0"/>
              </a:spcAft>
              <a:buFont typeface="Wingdings" pitchFamily="2" charset="2"/>
              <a:buChar char="§"/>
              <a:defRPr/>
            </a:pPr>
            <a:r>
              <a:rPr lang="en-US" dirty="0" smtClean="0"/>
              <a:t>Art. VI.2: “…</a:t>
            </a:r>
            <a:r>
              <a:rPr lang="en-US" i="1" dirty="0" smtClean="0"/>
              <a:t>supreme Law of the land…”</a:t>
            </a:r>
            <a:endParaRPr lang="en-US" dirty="0" smtClean="0"/>
          </a:p>
          <a:p>
            <a:pPr marL="1314450" lvl="2" indent="-514350" fontAlgn="auto">
              <a:spcAft>
                <a:spcPts val="0"/>
              </a:spcAft>
              <a:buNone/>
              <a:defRPr/>
            </a:pPr>
            <a:endParaRPr lang="en-US" dirty="0" smtClean="0"/>
          </a:p>
          <a:p>
            <a:pPr marL="1314450" lvl="2" indent="-514350" fontAlgn="auto">
              <a:spcAft>
                <a:spcPts val="0"/>
              </a:spcAft>
              <a:buFont typeface="Wingdings" pitchFamily="2" charset="2"/>
              <a:buChar char="§"/>
              <a:defRPr/>
            </a:pPr>
            <a:endParaRPr lang="en-US" dirty="0" smtClean="0"/>
          </a:p>
          <a:p>
            <a:pPr fontAlgn="auto">
              <a:spcAft>
                <a:spcPts val="0"/>
              </a:spcAft>
              <a:buNone/>
              <a:defRPr/>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3400" y="685800"/>
            <a:ext cx="8229600" cy="5638800"/>
          </a:xfrm>
        </p:spPr>
        <p:txBody>
          <a:bodyPr/>
          <a:lstStyle/>
          <a:p>
            <a:pPr marL="514350" indent="-514350" fontAlgn="auto">
              <a:lnSpc>
                <a:spcPct val="80000"/>
              </a:lnSpc>
              <a:spcAft>
                <a:spcPts val="0"/>
              </a:spcAft>
              <a:buFont typeface="+mj-lt"/>
              <a:buAutoNum type="alphaUcPeriod"/>
              <a:defRPr/>
            </a:pPr>
            <a:r>
              <a:rPr lang="en-GB" sz="2800" i="1" dirty="0" smtClean="0"/>
              <a:t>Common Law</a:t>
            </a:r>
            <a:r>
              <a:rPr lang="en-GB" sz="2800" dirty="0" smtClean="0"/>
              <a:t> : E. Coke (Dr. </a:t>
            </a:r>
            <a:r>
              <a:rPr lang="en-GB" sz="2800" dirty="0" err="1" smtClean="0"/>
              <a:t>Bonham’case</a:t>
            </a:r>
            <a:r>
              <a:rPr lang="en-GB" sz="2800" dirty="0" smtClean="0"/>
              <a:t>: 1610) </a:t>
            </a:r>
          </a:p>
          <a:p>
            <a:pPr fontAlgn="auto">
              <a:lnSpc>
                <a:spcPct val="80000"/>
              </a:lnSpc>
              <a:spcAft>
                <a:spcPts val="0"/>
              </a:spcAft>
              <a:buNone/>
              <a:defRPr/>
            </a:pPr>
            <a:r>
              <a:rPr lang="en-GB" sz="2400" dirty="0" smtClean="0"/>
              <a:t>	Der. </a:t>
            </a:r>
            <a:r>
              <a:rPr lang="es-ES" sz="2400" dirty="0" smtClean="0"/>
              <a:t>Superior/ Prerrogativa regia y al Der. </a:t>
            </a:r>
            <a:r>
              <a:rPr lang="en-GB" sz="2400" dirty="0" err="1" smtClean="0"/>
              <a:t>Estatutario</a:t>
            </a:r>
            <a:r>
              <a:rPr lang="en-GB" sz="2400" dirty="0" smtClean="0"/>
              <a:t> del </a:t>
            </a:r>
            <a:r>
              <a:rPr lang="en-GB" sz="2400" dirty="0" err="1" smtClean="0"/>
              <a:t>Parlamento</a:t>
            </a:r>
            <a:r>
              <a:rPr lang="en-GB" sz="2400" dirty="0" smtClean="0"/>
              <a:t>. </a:t>
            </a:r>
            <a:r>
              <a:rPr lang="en-GB" sz="2400" i="1" dirty="0" smtClean="0"/>
              <a:t>“And it appears in our books, that in many cases, the </a:t>
            </a:r>
            <a:r>
              <a:rPr lang="en-GB" sz="2400" b="1" i="1" dirty="0" smtClean="0"/>
              <a:t>common law </a:t>
            </a:r>
            <a:r>
              <a:rPr lang="en-GB" sz="2400" i="1" dirty="0" smtClean="0"/>
              <a:t>will </a:t>
            </a:r>
            <a:r>
              <a:rPr lang="en-GB" sz="2400" i="1" dirty="0" err="1" smtClean="0"/>
              <a:t>controul</a:t>
            </a:r>
            <a:r>
              <a:rPr lang="en-GB" sz="2400" i="1" dirty="0" smtClean="0"/>
              <a:t> Act of Parliament, and sometimes </a:t>
            </a:r>
            <a:r>
              <a:rPr lang="en-GB" sz="2400" i="1" dirty="0" err="1" smtClean="0"/>
              <a:t>adjunge</a:t>
            </a:r>
            <a:r>
              <a:rPr lang="en-GB" sz="2400" i="1" dirty="0" smtClean="0"/>
              <a:t> them to be </a:t>
            </a:r>
            <a:r>
              <a:rPr lang="en-GB" sz="2400" b="1" i="1" dirty="0" smtClean="0"/>
              <a:t>utterly void</a:t>
            </a:r>
            <a:r>
              <a:rPr lang="en-GB" sz="2400" i="1" dirty="0" smtClean="0"/>
              <a:t>: for when an Act of Parliament is against </a:t>
            </a:r>
            <a:r>
              <a:rPr lang="en-GB" sz="2400" b="1" i="1" dirty="0" smtClean="0"/>
              <a:t>common right and reason</a:t>
            </a:r>
            <a:r>
              <a:rPr lang="en-GB" sz="2400" i="1" dirty="0" smtClean="0"/>
              <a:t>, or repugnant, or impossible to be performed, the </a:t>
            </a:r>
            <a:r>
              <a:rPr lang="en-GB" sz="2400" i="1" dirty="0" smtClean="0">
                <a:solidFill>
                  <a:srgbClr val="FF0000"/>
                </a:solidFill>
              </a:rPr>
              <a:t>common law will </a:t>
            </a:r>
            <a:r>
              <a:rPr lang="en-GB" sz="2400" i="1" dirty="0" err="1" smtClean="0">
                <a:solidFill>
                  <a:srgbClr val="FF0000"/>
                </a:solidFill>
              </a:rPr>
              <a:t>controul</a:t>
            </a:r>
            <a:r>
              <a:rPr lang="en-GB" sz="2400" i="1" dirty="0" smtClean="0">
                <a:solidFill>
                  <a:srgbClr val="FF0000"/>
                </a:solidFill>
              </a:rPr>
              <a:t> it</a:t>
            </a:r>
            <a:r>
              <a:rPr lang="en-GB" sz="2400" i="1" dirty="0" smtClean="0"/>
              <a:t>, and adjudge such Act to be void” </a:t>
            </a:r>
          </a:p>
          <a:p>
            <a:pPr fontAlgn="auto">
              <a:lnSpc>
                <a:spcPct val="80000"/>
              </a:lnSpc>
              <a:spcBef>
                <a:spcPts val="1200"/>
              </a:spcBef>
              <a:spcAft>
                <a:spcPts val="0"/>
              </a:spcAft>
              <a:buFont typeface="Arial" pitchFamily="34" charset="0"/>
              <a:buChar char="•"/>
              <a:defRPr/>
            </a:pPr>
            <a:r>
              <a:rPr lang="en-GB" sz="2400" i="1" dirty="0" smtClean="0"/>
              <a:t>“even an Act of Parliament made against Natural Equity</a:t>
            </a:r>
            <a:r>
              <a:rPr lang="en-GB" sz="2400" b="1" i="1" dirty="0" smtClean="0"/>
              <a:t> </a:t>
            </a:r>
            <a:r>
              <a:rPr lang="en-GB" sz="2400" i="1" dirty="0" smtClean="0"/>
              <a:t>is void itself;</a:t>
            </a:r>
            <a:r>
              <a:rPr lang="en-GB" sz="2400" b="1" i="1" dirty="0" smtClean="0"/>
              <a:t> </a:t>
            </a:r>
            <a:r>
              <a:rPr lang="en-GB" sz="2400" i="1" dirty="0" smtClean="0"/>
              <a:t>for </a:t>
            </a:r>
            <a:r>
              <a:rPr lang="en-GB" sz="2400" b="1" i="1" dirty="0" smtClean="0"/>
              <a:t>‘</a:t>
            </a:r>
            <a:r>
              <a:rPr lang="en-GB" sz="2400" b="1" i="1" dirty="0" err="1" smtClean="0"/>
              <a:t>iura</a:t>
            </a:r>
            <a:r>
              <a:rPr lang="en-GB" sz="2400" b="1" i="1" dirty="0" smtClean="0"/>
              <a:t> </a:t>
            </a:r>
            <a:r>
              <a:rPr lang="en-GB" sz="2400" b="1" i="1" dirty="0" err="1" smtClean="0"/>
              <a:t>naturae</a:t>
            </a:r>
            <a:r>
              <a:rPr lang="en-GB" sz="2400" b="1" i="1" dirty="0" smtClean="0"/>
              <a:t> </a:t>
            </a:r>
            <a:r>
              <a:rPr lang="en-GB" sz="2400" b="1" i="1" dirty="0" err="1" smtClean="0"/>
              <a:t>sunt</a:t>
            </a:r>
            <a:r>
              <a:rPr lang="en-GB" sz="2400" b="1" i="1" dirty="0" smtClean="0"/>
              <a:t> </a:t>
            </a:r>
            <a:r>
              <a:rPr lang="en-GB" sz="2400" b="1" i="1" dirty="0" err="1" smtClean="0"/>
              <a:t>immutabilia</a:t>
            </a:r>
            <a:r>
              <a:rPr lang="en-GB" sz="2400" i="1" dirty="0" smtClean="0"/>
              <a:t>’ and they are ‘</a:t>
            </a:r>
            <a:r>
              <a:rPr lang="en-GB" sz="2400" i="1" dirty="0" err="1" smtClean="0"/>
              <a:t>leges</a:t>
            </a:r>
            <a:r>
              <a:rPr lang="en-GB" sz="2400" i="1" dirty="0" smtClean="0"/>
              <a:t> </a:t>
            </a:r>
            <a:r>
              <a:rPr lang="en-GB" sz="2400" i="1" dirty="0" err="1" smtClean="0"/>
              <a:t>leguum</a:t>
            </a:r>
            <a:r>
              <a:rPr lang="en-GB" sz="2400" i="1" dirty="0" smtClean="0"/>
              <a:t>’”</a:t>
            </a:r>
            <a:endParaRPr lang="en-GB" sz="2400" dirty="0" smtClean="0"/>
          </a:p>
          <a:p>
            <a:pPr marL="514350" indent="-514350" fontAlgn="auto">
              <a:lnSpc>
                <a:spcPct val="80000"/>
              </a:lnSpc>
              <a:spcBef>
                <a:spcPts val="1800"/>
              </a:spcBef>
              <a:spcAft>
                <a:spcPts val="0"/>
              </a:spcAft>
              <a:buNone/>
              <a:defRPr/>
            </a:pPr>
            <a:r>
              <a:rPr lang="en-GB" sz="2800" dirty="0" smtClean="0"/>
              <a:t>B. </a:t>
            </a:r>
            <a:r>
              <a:rPr lang="en-GB" sz="2800" dirty="0" err="1" smtClean="0"/>
              <a:t>Acta</a:t>
            </a:r>
            <a:r>
              <a:rPr lang="en-GB" sz="2800" dirty="0" smtClean="0"/>
              <a:t> de Unión entre </a:t>
            </a:r>
            <a:r>
              <a:rPr lang="en-GB" sz="2800" dirty="0" err="1" smtClean="0"/>
              <a:t>Escocia</a:t>
            </a:r>
            <a:r>
              <a:rPr lang="en-GB" sz="2800" dirty="0" smtClean="0"/>
              <a:t> e </a:t>
            </a:r>
            <a:r>
              <a:rPr lang="en-GB" sz="2800" dirty="0" err="1" smtClean="0"/>
              <a:t>Inglaterra</a:t>
            </a:r>
            <a:r>
              <a:rPr lang="en-GB" sz="2800" dirty="0" smtClean="0"/>
              <a:t> (1707)</a:t>
            </a:r>
          </a:p>
          <a:p>
            <a:pPr marL="514350" indent="-514350" fontAlgn="auto">
              <a:lnSpc>
                <a:spcPct val="80000"/>
              </a:lnSpc>
              <a:spcBef>
                <a:spcPts val="1800"/>
              </a:spcBef>
              <a:spcAft>
                <a:spcPts val="0"/>
              </a:spcAft>
              <a:buNone/>
              <a:defRPr/>
            </a:pPr>
            <a:r>
              <a:rPr lang="en-GB" sz="2800" dirty="0" smtClean="0"/>
              <a:t>C. </a:t>
            </a:r>
            <a:r>
              <a:rPr lang="en-GB" sz="2800" dirty="0" err="1" smtClean="0"/>
              <a:t>Cartas</a:t>
            </a:r>
            <a:r>
              <a:rPr lang="en-GB" sz="2800" dirty="0" smtClean="0"/>
              <a:t> </a:t>
            </a:r>
            <a:r>
              <a:rPr lang="en-GB" sz="2800" dirty="0" err="1" smtClean="0"/>
              <a:t>Coloniales</a:t>
            </a:r>
            <a:r>
              <a:rPr lang="en-GB" sz="2800" dirty="0" smtClean="0"/>
              <a:t> </a:t>
            </a:r>
            <a:r>
              <a:rPr lang="en-GB" sz="2800" dirty="0" err="1" smtClean="0"/>
              <a:t>conforme</a:t>
            </a:r>
            <a:r>
              <a:rPr lang="en-GB" sz="2800" dirty="0" smtClean="0"/>
              <a:t> al </a:t>
            </a:r>
            <a:r>
              <a:rPr lang="en-GB" sz="2800" dirty="0" err="1" smtClean="0"/>
              <a:t>Derecho</a:t>
            </a:r>
            <a:r>
              <a:rPr lang="en-GB" sz="2800" dirty="0" smtClean="0"/>
              <a:t> </a:t>
            </a:r>
            <a:r>
              <a:rPr lang="en-GB" sz="2800" dirty="0" err="1" smtClean="0"/>
              <a:t>inglés</a:t>
            </a:r>
            <a:r>
              <a:rPr lang="en-GB" sz="2800" dirty="0" smtClean="0"/>
              <a:t> (</a:t>
            </a:r>
            <a:r>
              <a:rPr lang="en-GB" sz="2800" i="1" dirty="0" smtClean="0"/>
              <a:t>Fundamental Orders of Connecticut 1639)</a:t>
            </a:r>
            <a:endParaRPr lang="en-GB" sz="2800" dirty="0" smtClean="0"/>
          </a:p>
          <a:p>
            <a:pPr>
              <a:buNone/>
            </a:pPr>
            <a:r>
              <a:rPr lang="es-AR" dirty="0" smtClean="0"/>
              <a:t>*</a:t>
            </a:r>
            <a:r>
              <a:rPr lang="en-GB" i="1" dirty="0" smtClean="0"/>
              <a:t> Covenants (Mayflower Compact)</a:t>
            </a:r>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3400" y="0"/>
            <a:ext cx="8229600" cy="762000"/>
          </a:xfrm>
        </p:spPr>
        <p:txBody>
          <a:bodyPr/>
          <a:lstStyle/>
          <a:p>
            <a:r>
              <a:rPr lang="es-AR" sz="3600" dirty="0" err="1" smtClean="0"/>
              <a:t>Mayflower</a:t>
            </a:r>
            <a:r>
              <a:rPr lang="es-AR" sz="3600" dirty="0" smtClean="0"/>
              <a:t> Compact (1620)</a:t>
            </a:r>
            <a:endParaRPr lang="es-AR" sz="3600" dirty="0"/>
          </a:p>
        </p:txBody>
      </p:sp>
      <p:pic>
        <p:nvPicPr>
          <p:cNvPr id="4" name="3 Marcador de contenido" descr="mayflower.jpg"/>
          <p:cNvPicPr>
            <a:picLocks noGrp="1" noChangeAspect="1"/>
          </p:cNvPicPr>
          <p:nvPr>
            <p:ph idx="4294967295"/>
          </p:nvPr>
        </p:nvPicPr>
        <p:blipFill>
          <a:blip r:embed="rId3" cstate="print"/>
          <a:stretch>
            <a:fillRect/>
          </a:stretch>
        </p:blipFill>
        <p:spPr>
          <a:xfrm>
            <a:off x="609600" y="733425"/>
            <a:ext cx="8077200" cy="61245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6" descr="washington.jpg"/>
          <p:cNvPicPr>
            <a:picLocks noGrp="1" noChangeAspect="1"/>
          </p:cNvPicPr>
          <p:nvPr>
            <p:ph idx="1"/>
          </p:nvPr>
        </p:nvPicPr>
        <p:blipFill>
          <a:blip r:embed="rId3" cstate="print"/>
          <a:srcRect/>
          <a:stretch>
            <a:fillRect/>
          </a:stretch>
        </p:blipFill>
        <p:spPr>
          <a:xfrm>
            <a:off x="609600" y="228600"/>
            <a:ext cx="7872413" cy="6324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Constitución de EE.UU.</a:t>
            </a:r>
            <a:br>
              <a:rPr lang="es-AR" dirty="0" smtClean="0"/>
            </a:br>
            <a:r>
              <a:rPr lang="es-AR" sz="4000" dirty="0" smtClean="0"/>
              <a:t>Artículo VI Sec. II</a:t>
            </a:r>
            <a:endParaRPr lang="es-AR" sz="4000" dirty="0"/>
          </a:p>
        </p:txBody>
      </p:sp>
      <p:sp>
        <p:nvSpPr>
          <p:cNvPr id="3" name="2 Rectángulo"/>
          <p:cNvSpPr/>
          <p:nvPr/>
        </p:nvSpPr>
        <p:spPr>
          <a:xfrm>
            <a:off x="914400" y="2133600"/>
            <a:ext cx="7162800" cy="4041747"/>
          </a:xfrm>
          <a:prstGeom prst="rect">
            <a:avLst/>
          </a:prstGeom>
        </p:spPr>
        <p:txBody>
          <a:bodyPr wrap="square">
            <a:spAutoFit/>
          </a:bodyPr>
          <a:lstStyle/>
          <a:p>
            <a:pPr algn="just" fontAlgn="auto">
              <a:lnSpc>
                <a:spcPct val="80000"/>
              </a:lnSpc>
              <a:spcAft>
                <a:spcPts val="0"/>
              </a:spcAft>
              <a:defRPr/>
            </a:pPr>
            <a:r>
              <a:rPr lang="es-ES" sz="3200" dirty="0" smtClean="0">
                <a:latin typeface="+mn-lt"/>
              </a:rPr>
              <a:t>“</a:t>
            </a:r>
            <a:r>
              <a:rPr lang="es-ES" sz="3200" i="1" dirty="0" err="1" smtClean="0">
                <a:latin typeface="+mn-lt"/>
              </a:rPr>
              <a:t>This</a:t>
            </a:r>
            <a:r>
              <a:rPr lang="es-ES" sz="3200" i="1" dirty="0" smtClean="0">
                <a:latin typeface="+mn-lt"/>
              </a:rPr>
              <a:t> </a:t>
            </a:r>
            <a:r>
              <a:rPr lang="es-ES" sz="3200" i="1" dirty="0" err="1" smtClean="0">
                <a:latin typeface="+mn-lt"/>
              </a:rPr>
              <a:t>Constitution</a:t>
            </a:r>
            <a:r>
              <a:rPr lang="es-ES" sz="3200" i="1" dirty="0" smtClean="0">
                <a:latin typeface="+mn-lt"/>
              </a:rPr>
              <a:t>, and </a:t>
            </a:r>
            <a:r>
              <a:rPr lang="es-ES" sz="3200" i="1" dirty="0" err="1" smtClean="0">
                <a:latin typeface="+mn-lt"/>
              </a:rPr>
              <a:t>the</a:t>
            </a:r>
            <a:r>
              <a:rPr lang="es-ES" sz="3200" i="1" dirty="0" smtClean="0">
                <a:latin typeface="+mn-lt"/>
              </a:rPr>
              <a:t> </a:t>
            </a:r>
            <a:r>
              <a:rPr lang="es-ES" sz="3200" i="1" dirty="0" err="1" smtClean="0">
                <a:latin typeface="+mn-lt"/>
              </a:rPr>
              <a:t>Laws</a:t>
            </a:r>
            <a:r>
              <a:rPr lang="es-ES" sz="3200" i="1" dirty="0" smtClean="0">
                <a:latin typeface="+mn-lt"/>
              </a:rPr>
              <a:t> of </a:t>
            </a:r>
            <a:r>
              <a:rPr lang="es-ES" sz="3200" i="1" dirty="0" err="1" smtClean="0">
                <a:latin typeface="+mn-lt"/>
              </a:rPr>
              <a:t>the</a:t>
            </a:r>
            <a:r>
              <a:rPr lang="es-ES" sz="3200" i="1" dirty="0" smtClean="0">
                <a:latin typeface="+mn-lt"/>
              </a:rPr>
              <a:t> U.S. </a:t>
            </a:r>
            <a:r>
              <a:rPr lang="es-ES" sz="3200" i="1" dirty="0" err="1" smtClean="0">
                <a:latin typeface="+mn-lt"/>
              </a:rPr>
              <a:t>which</a:t>
            </a:r>
            <a:r>
              <a:rPr lang="es-ES" sz="3200" i="1" dirty="0" smtClean="0">
                <a:latin typeface="+mn-lt"/>
              </a:rPr>
              <a:t> </a:t>
            </a:r>
            <a:r>
              <a:rPr lang="es-ES" sz="3200" i="1" dirty="0" err="1" smtClean="0">
                <a:latin typeface="+mn-lt"/>
              </a:rPr>
              <a:t>shall</a:t>
            </a:r>
            <a:r>
              <a:rPr lang="es-ES" sz="3200" i="1" dirty="0" smtClean="0">
                <a:latin typeface="+mn-lt"/>
              </a:rPr>
              <a:t> </a:t>
            </a:r>
            <a:r>
              <a:rPr lang="es-ES" sz="3200" i="1" dirty="0" err="1" smtClean="0">
                <a:latin typeface="+mn-lt"/>
              </a:rPr>
              <a:t>be</a:t>
            </a:r>
            <a:r>
              <a:rPr lang="es-ES" sz="3200" i="1" dirty="0" smtClean="0">
                <a:latin typeface="+mn-lt"/>
              </a:rPr>
              <a:t> </a:t>
            </a:r>
            <a:r>
              <a:rPr lang="es-ES" sz="3200" i="1" dirty="0" err="1" smtClean="0">
                <a:latin typeface="+mn-lt"/>
              </a:rPr>
              <a:t>made</a:t>
            </a:r>
            <a:r>
              <a:rPr lang="es-ES" sz="3200" i="1" dirty="0" smtClean="0">
                <a:latin typeface="+mn-lt"/>
              </a:rPr>
              <a:t> in </a:t>
            </a:r>
            <a:r>
              <a:rPr lang="es-ES" sz="3200" i="1" dirty="0" err="1" smtClean="0">
                <a:latin typeface="+mn-lt"/>
              </a:rPr>
              <a:t>Pursuance</a:t>
            </a:r>
            <a:r>
              <a:rPr lang="es-ES" sz="3200" i="1" dirty="0" smtClean="0">
                <a:latin typeface="+mn-lt"/>
              </a:rPr>
              <a:t> </a:t>
            </a:r>
            <a:r>
              <a:rPr lang="es-ES" sz="3200" i="1" dirty="0" err="1" smtClean="0">
                <a:latin typeface="+mn-lt"/>
              </a:rPr>
              <a:t>thereof</a:t>
            </a:r>
            <a:r>
              <a:rPr lang="es-ES" sz="3200" i="1" dirty="0" smtClean="0">
                <a:latin typeface="+mn-lt"/>
              </a:rPr>
              <a:t>; and </a:t>
            </a:r>
            <a:r>
              <a:rPr lang="es-ES" sz="3200" i="1" dirty="0" err="1" smtClean="0">
                <a:latin typeface="+mn-lt"/>
              </a:rPr>
              <a:t>all</a:t>
            </a:r>
            <a:r>
              <a:rPr lang="es-ES" sz="3200" i="1" dirty="0" smtClean="0">
                <a:latin typeface="+mn-lt"/>
              </a:rPr>
              <a:t> </a:t>
            </a:r>
            <a:r>
              <a:rPr lang="es-ES" sz="3200" i="1" dirty="0" err="1" smtClean="0">
                <a:latin typeface="+mn-lt"/>
              </a:rPr>
              <a:t>Treaties</a:t>
            </a:r>
            <a:r>
              <a:rPr lang="es-ES" sz="3200" i="1" dirty="0" smtClean="0">
                <a:latin typeface="+mn-lt"/>
              </a:rPr>
              <a:t> </a:t>
            </a:r>
            <a:r>
              <a:rPr lang="es-ES" sz="3200" i="1" dirty="0" err="1" smtClean="0">
                <a:latin typeface="+mn-lt"/>
              </a:rPr>
              <a:t>made</a:t>
            </a:r>
            <a:r>
              <a:rPr lang="es-ES" sz="3200" i="1" dirty="0" smtClean="0">
                <a:latin typeface="+mn-lt"/>
              </a:rPr>
              <a:t>, </a:t>
            </a:r>
            <a:r>
              <a:rPr lang="es-ES" sz="3200" i="1" dirty="0" err="1" smtClean="0">
                <a:latin typeface="+mn-lt"/>
              </a:rPr>
              <a:t>or</a:t>
            </a:r>
            <a:r>
              <a:rPr lang="es-ES" sz="3200" i="1" dirty="0" smtClean="0">
                <a:latin typeface="+mn-lt"/>
              </a:rPr>
              <a:t> </a:t>
            </a:r>
            <a:r>
              <a:rPr lang="es-ES" sz="3200" i="1" dirty="0" err="1" smtClean="0">
                <a:latin typeface="+mn-lt"/>
              </a:rPr>
              <a:t>which</a:t>
            </a:r>
            <a:r>
              <a:rPr lang="es-ES" sz="3200" i="1" dirty="0" smtClean="0">
                <a:latin typeface="+mn-lt"/>
              </a:rPr>
              <a:t> </a:t>
            </a:r>
            <a:r>
              <a:rPr lang="es-ES" sz="3200" i="1" dirty="0" err="1" smtClean="0">
                <a:latin typeface="+mn-lt"/>
              </a:rPr>
              <a:t>shall</a:t>
            </a:r>
            <a:r>
              <a:rPr lang="es-ES" sz="3200" i="1" dirty="0" smtClean="0">
                <a:latin typeface="+mn-lt"/>
              </a:rPr>
              <a:t> </a:t>
            </a:r>
            <a:r>
              <a:rPr lang="es-ES" sz="3200" i="1" dirty="0" err="1" smtClean="0">
                <a:latin typeface="+mn-lt"/>
              </a:rPr>
              <a:t>be</a:t>
            </a:r>
            <a:r>
              <a:rPr lang="es-ES" sz="3200" i="1" dirty="0" smtClean="0">
                <a:latin typeface="+mn-lt"/>
              </a:rPr>
              <a:t> </a:t>
            </a:r>
            <a:r>
              <a:rPr lang="es-ES" sz="3200" i="1" dirty="0" err="1" smtClean="0">
                <a:latin typeface="+mn-lt"/>
              </a:rPr>
              <a:t>made</a:t>
            </a:r>
            <a:r>
              <a:rPr lang="es-ES" sz="3200" i="1" dirty="0" smtClean="0">
                <a:latin typeface="+mn-lt"/>
              </a:rPr>
              <a:t>, </a:t>
            </a:r>
            <a:r>
              <a:rPr lang="es-ES" sz="3200" i="1" dirty="0" err="1" smtClean="0">
                <a:latin typeface="+mn-lt"/>
              </a:rPr>
              <a:t>under</a:t>
            </a:r>
            <a:r>
              <a:rPr lang="es-ES" sz="3200" i="1" dirty="0" smtClean="0">
                <a:latin typeface="+mn-lt"/>
              </a:rPr>
              <a:t> </a:t>
            </a:r>
            <a:r>
              <a:rPr lang="es-ES" sz="3200" i="1" dirty="0" err="1" smtClean="0">
                <a:latin typeface="+mn-lt"/>
              </a:rPr>
              <a:t>the</a:t>
            </a:r>
            <a:r>
              <a:rPr lang="es-ES" sz="3200" i="1" dirty="0" smtClean="0">
                <a:latin typeface="+mn-lt"/>
              </a:rPr>
              <a:t> </a:t>
            </a:r>
            <a:r>
              <a:rPr lang="es-ES" sz="3200" i="1" dirty="0" err="1" smtClean="0">
                <a:latin typeface="+mn-lt"/>
              </a:rPr>
              <a:t>Authority</a:t>
            </a:r>
            <a:r>
              <a:rPr lang="es-ES" sz="3200" i="1" dirty="0" smtClean="0">
                <a:latin typeface="+mn-lt"/>
              </a:rPr>
              <a:t> of de U.S., </a:t>
            </a:r>
            <a:r>
              <a:rPr lang="es-ES" sz="3200" b="1" i="1" dirty="0" err="1" smtClean="0">
                <a:latin typeface="+mn-lt"/>
              </a:rPr>
              <a:t>shall</a:t>
            </a:r>
            <a:r>
              <a:rPr lang="es-ES" sz="3200" b="1" i="1" dirty="0" smtClean="0">
                <a:latin typeface="+mn-lt"/>
              </a:rPr>
              <a:t> </a:t>
            </a:r>
            <a:r>
              <a:rPr lang="es-ES" sz="3200" b="1" i="1" dirty="0" err="1" smtClean="0">
                <a:latin typeface="+mn-lt"/>
              </a:rPr>
              <a:t>be</a:t>
            </a:r>
            <a:r>
              <a:rPr lang="es-ES" sz="3200" b="1" i="1" dirty="0" smtClean="0">
                <a:latin typeface="+mn-lt"/>
              </a:rPr>
              <a:t> </a:t>
            </a:r>
            <a:r>
              <a:rPr lang="es-ES" sz="3200" b="1" i="1" dirty="0" err="1" smtClean="0">
                <a:latin typeface="+mn-lt"/>
              </a:rPr>
              <a:t>the</a:t>
            </a:r>
            <a:r>
              <a:rPr lang="es-ES" sz="3200" b="1" i="1" dirty="0" smtClean="0">
                <a:latin typeface="+mn-lt"/>
              </a:rPr>
              <a:t> </a:t>
            </a:r>
            <a:r>
              <a:rPr lang="es-ES" sz="3200" b="1" i="1" dirty="0" err="1" smtClean="0">
                <a:solidFill>
                  <a:srgbClr val="FF0000"/>
                </a:solidFill>
                <a:latin typeface="+mn-lt"/>
              </a:rPr>
              <a:t>supreme</a:t>
            </a:r>
            <a:r>
              <a:rPr lang="es-ES" sz="3200" b="1" i="1" dirty="0" smtClean="0">
                <a:solidFill>
                  <a:srgbClr val="FF0000"/>
                </a:solidFill>
                <a:latin typeface="+mn-lt"/>
              </a:rPr>
              <a:t> </a:t>
            </a:r>
            <a:r>
              <a:rPr lang="es-ES" sz="3200" b="1" i="1" dirty="0" err="1" smtClean="0">
                <a:solidFill>
                  <a:srgbClr val="FF0000"/>
                </a:solidFill>
                <a:latin typeface="+mn-lt"/>
              </a:rPr>
              <a:t>Law</a:t>
            </a:r>
            <a:r>
              <a:rPr lang="es-ES" sz="3200" b="1" i="1" dirty="0" smtClean="0">
                <a:solidFill>
                  <a:srgbClr val="FF0000"/>
                </a:solidFill>
                <a:latin typeface="+mn-lt"/>
              </a:rPr>
              <a:t> of </a:t>
            </a:r>
            <a:r>
              <a:rPr lang="es-ES" sz="3200" b="1" i="1" dirty="0" err="1" smtClean="0">
                <a:solidFill>
                  <a:srgbClr val="FF0000"/>
                </a:solidFill>
                <a:latin typeface="+mn-lt"/>
              </a:rPr>
              <a:t>the</a:t>
            </a:r>
            <a:r>
              <a:rPr lang="es-ES" sz="3200" b="1" i="1" dirty="0" smtClean="0">
                <a:solidFill>
                  <a:srgbClr val="FF0000"/>
                </a:solidFill>
                <a:latin typeface="+mn-lt"/>
              </a:rPr>
              <a:t>  </a:t>
            </a:r>
            <a:r>
              <a:rPr lang="es-ES" sz="3200" b="1" i="1" dirty="0" err="1" smtClean="0">
                <a:solidFill>
                  <a:srgbClr val="FF0000"/>
                </a:solidFill>
                <a:latin typeface="+mn-lt"/>
              </a:rPr>
              <a:t>Land</a:t>
            </a:r>
            <a:r>
              <a:rPr lang="es-ES" sz="3200" b="1" i="1" dirty="0" smtClean="0">
                <a:latin typeface="+mn-lt"/>
              </a:rPr>
              <a:t>; </a:t>
            </a:r>
          </a:p>
          <a:p>
            <a:pPr algn="just" fontAlgn="auto">
              <a:lnSpc>
                <a:spcPct val="80000"/>
              </a:lnSpc>
              <a:spcAft>
                <a:spcPts val="0"/>
              </a:spcAft>
              <a:defRPr/>
            </a:pPr>
            <a:r>
              <a:rPr lang="es-ES" sz="3200" i="1" dirty="0" err="1" smtClean="0">
                <a:latin typeface="+mn-lt"/>
              </a:rPr>
              <a:t>an</a:t>
            </a:r>
            <a:r>
              <a:rPr lang="es-ES" sz="3200" i="1" dirty="0" smtClean="0">
                <a:latin typeface="+mn-lt"/>
              </a:rPr>
              <a:t> </a:t>
            </a:r>
            <a:r>
              <a:rPr lang="es-ES" sz="3200" b="1" i="1" dirty="0" err="1" smtClean="0">
                <a:latin typeface="+mn-lt"/>
              </a:rPr>
              <a:t>the</a:t>
            </a:r>
            <a:r>
              <a:rPr lang="es-ES" sz="3200" b="1" i="1" dirty="0" smtClean="0">
                <a:latin typeface="+mn-lt"/>
              </a:rPr>
              <a:t> </a:t>
            </a:r>
            <a:r>
              <a:rPr lang="es-ES" sz="3200" b="1" i="1" dirty="0" err="1" smtClean="0">
                <a:latin typeface="+mn-lt"/>
              </a:rPr>
              <a:t>Judges</a:t>
            </a:r>
            <a:r>
              <a:rPr lang="es-ES" sz="3200" b="1" i="1" dirty="0" smtClean="0">
                <a:latin typeface="+mn-lt"/>
              </a:rPr>
              <a:t> </a:t>
            </a:r>
            <a:r>
              <a:rPr lang="es-ES" sz="3200" i="1" dirty="0" smtClean="0">
                <a:latin typeface="+mn-lt"/>
              </a:rPr>
              <a:t>in </a:t>
            </a:r>
            <a:r>
              <a:rPr lang="es-ES" sz="3200" i="1" dirty="0" err="1" smtClean="0">
                <a:latin typeface="+mn-lt"/>
              </a:rPr>
              <a:t>every</a:t>
            </a:r>
            <a:r>
              <a:rPr lang="es-ES" sz="3200" i="1" dirty="0" smtClean="0">
                <a:latin typeface="+mn-lt"/>
              </a:rPr>
              <a:t> </a:t>
            </a:r>
            <a:r>
              <a:rPr lang="es-ES" sz="3200" i="1" dirty="0" err="1" smtClean="0">
                <a:latin typeface="+mn-lt"/>
              </a:rPr>
              <a:t>State</a:t>
            </a:r>
            <a:r>
              <a:rPr lang="es-ES" sz="3200" i="1" dirty="0" smtClean="0">
                <a:latin typeface="+mn-lt"/>
              </a:rPr>
              <a:t> </a:t>
            </a:r>
            <a:r>
              <a:rPr lang="es-ES" sz="3200" b="1" i="1" dirty="0" err="1" smtClean="0">
                <a:latin typeface="+mn-lt"/>
              </a:rPr>
              <a:t>shall</a:t>
            </a:r>
            <a:r>
              <a:rPr lang="es-ES" sz="3200" b="1" i="1" dirty="0" smtClean="0">
                <a:latin typeface="+mn-lt"/>
              </a:rPr>
              <a:t> </a:t>
            </a:r>
            <a:r>
              <a:rPr lang="es-ES" sz="3200" b="1" i="1" dirty="0" err="1" smtClean="0">
                <a:latin typeface="+mn-lt"/>
              </a:rPr>
              <a:t>be</a:t>
            </a:r>
            <a:r>
              <a:rPr lang="es-ES" sz="3200" b="1" i="1" dirty="0" smtClean="0">
                <a:latin typeface="+mn-lt"/>
              </a:rPr>
              <a:t> </a:t>
            </a:r>
            <a:r>
              <a:rPr lang="es-ES" sz="3200" b="1" i="1" dirty="0" err="1" smtClean="0">
                <a:latin typeface="+mn-lt"/>
              </a:rPr>
              <a:t>bound</a:t>
            </a:r>
            <a:r>
              <a:rPr lang="es-ES" sz="3200" b="1" i="1" dirty="0" smtClean="0">
                <a:latin typeface="+mn-lt"/>
              </a:rPr>
              <a:t> </a:t>
            </a:r>
            <a:r>
              <a:rPr lang="es-ES" sz="3200" b="1" i="1" dirty="0" err="1" smtClean="0">
                <a:latin typeface="+mn-lt"/>
              </a:rPr>
              <a:t>thereby</a:t>
            </a:r>
            <a:r>
              <a:rPr lang="es-ES" sz="3200" i="1" dirty="0" smtClean="0">
                <a:latin typeface="+mn-lt"/>
              </a:rPr>
              <a:t>, </a:t>
            </a:r>
            <a:r>
              <a:rPr lang="es-ES" sz="3200" i="1" dirty="0" err="1" smtClean="0">
                <a:latin typeface="+mn-lt"/>
              </a:rPr>
              <a:t>any</a:t>
            </a:r>
            <a:r>
              <a:rPr lang="es-ES" sz="3200" i="1" dirty="0" smtClean="0">
                <a:latin typeface="+mn-lt"/>
              </a:rPr>
              <a:t> </a:t>
            </a:r>
            <a:r>
              <a:rPr lang="es-ES" sz="3200" i="1" dirty="0" err="1" smtClean="0">
                <a:latin typeface="+mn-lt"/>
              </a:rPr>
              <a:t>Thing</a:t>
            </a:r>
            <a:r>
              <a:rPr lang="es-ES" sz="3200" i="1" dirty="0" smtClean="0">
                <a:latin typeface="+mn-lt"/>
              </a:rPr>
              <a:t> in </a:t>
            </a:r>
            <a:r>
              <a:rPr lang="es-ES" sz="3200" i="1" dirty="0" err="1" smtClean="0">
                <a:latin typeface="+mn-lt"/>
              </a:rPr>
              <a:t>the</a:t>
            </a:r>
            <a:r>
              <a:rPr lang="es-ES" sz="3200" i="1" dirty="0" smtClean="0">
                <a:latin typeface="+mn-lt"/>
              </a:rPr>
              <a:t> </a:t>
            </a:r>
            <a:r>
              <a:rPr lang="es-ES" sz="3200" i="1" dirty="0" err="1" smtClean="0">
                <a:latin typeface="+mn-lt"/>
              </a:rPr>
              <a:t>Constitution</a:t>
            </a:r>
            <a:r>
              <a:rPr lang="es-ES" sz="3200" i="1" dirty="0" smtClean="0">
                <a:latin typeface="+mn-lt"/>
              </a:rPr>
              <a:t> </a:t>
            </a:r>
            <a:r>
              <a:rPr lang="es-ES" sz="3200" i="1" dirty="0" err="1" smtClean="0">
                <a:latin typeface="+mn-lt"/>
              </a:rPr>
              <a:t>or</a:t>
            </a:r>
            <a:r>
              <a:rPr lang="es-ES" sz="3200" i="1" dirty="0" smtClean="0">
                <a:latin typeface="+mn-lt"/>
              </a:rPr>
              <a:t> </a:t>
            </a:r>
            <a:r>
              <a:rPr lang="es-ES" sz="3200" i="1" dirty="0" err="1" smtClean="0">
                <a:latin typeface="+mn-lt"/>
              </a:rPr>
              <a:t>Law</a:t>
            </a:r>
            <a:r>
              <a:rPr lang="es-ES" sz="3200" i="1" dirty="0" smtClean="0">
                <a:latin typeface="+mn-lt"/>
              </a:rPr>
              <a:t> of </a:t>
            </a:r>
            <a:r>
              <a:rPr lang="es-ES" sz="3200" i="1" dirty="0" err="1" smtClean="0">
                <a:latin typeface="+mn-lt"/>
              </a:rPr>
              <a:t>any</a:t>
            </a:r>
            <a:r>
              <a:rPr lang="es-ES" sz="3200" i="1" dirty="0" smtClean="0">
                <a:latin typeface="+mn-lt"/>
              </a:rPr>
              <a:t> </a:t>
            </a:r>
            <a:r>
              <a:rPr lang="es-ES" sz="3200" i="1" dirty="0" err="1" smtClean="0">
                <a:latin typeface="+mn-lt"/>
              </a:rPr>
              <a:t>State</a:t>
            </a:r>
            <a:r>
              <a:rPr lang="es-ES" sz="3200" i="1" dirty="0" smtClean="0">
                <a:latin typeface="+mn-lt"/>
              </a:rPr>
              <a:t> </a:t>
            </a:r>
            <a:r>
              <a:rPr lang="es-ES" sz="3200" i="1" dirty="0" err="1" smtClean="0">
                <a:latin typeface="+mn-lt"/>
              </a:rPr>
              <a:t>to</a:t>
            </a:r>
            <a:r>
              <a:rPr lang="es-ES" sz="3200" i="1" dirty="0" smtClean="0">
                <a:latin typeface="+mn-lt"/>
              </a:rPr>
              <a:t> </a:t>
            </a:r>
            <a:r>
              <a:rPr lang="es-ES" sz="3200" i="1" dirty="0" err="1" smtClean="0">
                <a:latin typeface="+mn-lt"/>
              </a:rPr>
              <a:t>the</a:t>
            </a:r>
            <a:r>
              <a:rPr lang="es-ES" sz="3200" i="1" dirty="0" smtClean="0">
                <a:latin typeface="+mn-lt"/>
              </a:rPr>
              <a:t> </a:t>
            </a:r>
            <a:r>
              <a:rPr lang="es-ES" sz="3200" i="1" dirty="0" err="1" smtClean="0">
                <a:latin typeface="+mn-lt"/>
              </a:rPr>
              <a:t>Contrary</a:t>
            </a:r>
            <a:r>
              <a:rPr lang="es-ES" sz="3200" i="1" dirty="0" smtClean="0">
                <a:latin typeface="+mn-lt"/>
              </a:rPr>
              <a:t> </a:t>
            </a:r>
            <a:r>
              <a:rPr lang="es-ES" sz="3200" i="1" dirty="0" err="1" smtClean="0">
                <a:latin typeface="+mn-lt"/>
              </a:rPr>
              <a:t>notwithstanding</a:t>
            </a:r>
            <a:r>
              <a:rPr lang="es-ES" sz="3200" dirty="0" smtClean="0">
                <a:latin typeface="+mn-lt"/>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fontAlgn="auto">
              <a:spcAft>
                <a:spcPts val="0"/>
              </a:spcAft>
              <a:buNone/>
              <a:defRPr/>
            </a:pPr>
            <a:r>
              <a:rPr lang="en-US" dirty="0" smtClean="0"/>
              <a:t>b)   </a:t>
            </a:r>
            <a:r>
              <a:rPr lang="en-US" dirty="0" err="1" smtClean="0"/>
              <a:t>Matriz</a:t>
            </a:r>
            <a:r>
              <a:rPr lang="en-US" dirty="0" smtClean="0"/>
              <a:t> </a:t>
            </a:r>
            <a:r>
              <a:rPr lang="en-US" dirty="0" err="1" smtClean="0"/>
              <a:t>francesa</a:t>
            </a:r>
            <a:r>
              <a:rPr lang="en-US" dirty="0" smtClean="0"/>
              <a:t>:</a:t>
            </a:r>
          </a:p>
          <a:p>
            <a:pPr marL="514350" indent="-514350" fontAlgn="auto">
              <a:spcAft>
                <a:spcPts val="0"/>
              </a:spcAft>
              <a:buNone/>
              <a:defRPr/>
            </a:pPr>
            <a:r>
              <a:rPr lang="en-US" dirty="0" smtClean="0"/>
              <a:t> </a:t>
            </a:r>
            <a:r>
              <a:rPr lang="en-US" dirty="0" err="1" smtClean="0"/>
              <a:t>Soberanía</a:t>
            </a:r>
            <a:r>
              <a:rPr lang="en-US" dirty="0" smtClean="0"/>
              <a:t> </a:t>
            </a:r>
            <a:r>
              <a:rPr lang="en-US" dirty="0" err="1" smtClean="0"/>
              <a:t>nacional</a:t>
            </a:r>
            <a:r>
              <a:rPr lang="en-US" dirty="0" smtClean="0"/>
              <a:t> (</a:t>
            </a:r>
            <a:r>
              <a:rPr lang="en-US" dirty="0" err="1" smtClean="0"/>
              <a:t>Parlamento</a:t>
            </a:r>
            <a:r>
              <a:rPr lang="en-US" dirty="0" smtClean="0"/>
              <a:t>)/</a:t>
            </a:r>
            <a:r>
              <a:rPr lang="en-US" dirty="0" err="1" smtClean="0"/>
              <a:t>Monarquía</a:t>
            </a:r>
            <a:endParaRPr lang="en-US" dirty="0" smtClean="0"/>
          </a:p>
          <a:p>
            <a:pPr marL="1314450" lvl="2" indent="-514350" fontAlgn="auto">
              <a:spcAft>
                <a:spcPts val="0"/>
              </a:spcAft>
              <a:buFont typeface="Wingdings" pitchFamily="2" charset="2"/>
              <a:buChar char="§"/>
              <a:defRPr/>
            </a:pPr>
            <a:r>
              <a:rPr lang="en-US" sz="2800" b="1" dirty="0" smtClean="0"/>
              <a:t>La </a:t>
            </a:r>
            <a:r>
              <a:rPr lang="en-US" sz="2800" b="1" dirty="0" err="1" smtClean="0"/>
              <a:t>Ley</a:t>
            </a:r>
            <a:r>
              <a:rPr lang="en-US" sz="2800" b="1" dirty="0" smtClean="0"/>
              <a:t>  </a:t>
            </a:r>
            <a:r>
              <a:rPr lang="en-US" sz="2800" dirty="0" smtClean="0"/>
              <a:t>= </a:t>
            </a:r>
            <a:r>
              <a:rPr lang="en-US" sz="2800" dirty="0" err="1" smtClean="0"/>
              <a:t>expresión</a:t>
            </a:r>
            <a:r>
              <a:rPr lang="en-US" sz="2800" dirty="0" smtClean="0"/>
              <a:t> de la </a:t>
            </a:r>
            <a:r>
              <a:rPr lang="en-US" sz="2800" dirty="0" err="1" smtClean="0"/>
              <a:t>Voluntad</a:t>
            </a:r>
            <a:r>
              <a:rPr lang="en-US" sz="2800" dirty="0" smtClean="0"/>
              <a:t>  General</a:t>
            </a:r>
          </a:p>
          <a:p>
            <a:pPr marL="1314450" lvl="2" indent="-514350" fontAlgn="auto">
              <a:spcAft>
                <a:spcPts val="0"/>
              </a:spcAft>
              <a:buFont typeface="Wingdings" pitchFamily="2" charset="2"/>
              <a:buChar char="§"/>
              <a:defRPr/>
            </a:pPr>
            <a:r>
              <a:rPr lang="en-US" sz="2800" dirty="0" err="1" smtClean="0"/>
              <a:t>Declaración</a:t>
            </a:r>
            <a:r>
              <a:rPr lang="en-US" sz="2800" dirty="0" smtClean="0"/>
              <a:t> de </a:t>
            </a:r>
            <a:r>
              <a:rPr lang="en-US" sz="2800" dirty="0" err="1" smtClean="0"/>
              <a:t>Derechos</a:t>
            </a:r>
            <a:r>
              <a:rPr lang="en-US" sz="2800" dirty="0" smtClean="0"/>
              <a:t> del Hombre (1789)</a:t>
            </a:r>
          </a:p>
          <a:p>
            <a:pPr marL="1314450" lvl="2" indent="-514350" fontAlgn="auto">
              <a:spcAft>
                <a:spcPts val="0"/>
              </a:spcAft>
              <a:buFont typeface="Wingdings" pitchFamily="2" charset="2"/>
              <a:buChar char="§"/>
              <a:defRPr/>
            </a:pPr>
            <a:r>
              <a:rPr lang="en-US" sz="2800" dirty="0" smtClean="0"/>
              <a:t>“</a:t>
            </a:r>
            <a:r>
              <a:rPr lang="en-US" sz="2800" i="1" dirty="0" err="1" smtClean="0"/>
              <a:t>Superlegalité</a:t>
            </a:r>
            <a:r>
              <a:rPr lang="en-US" sz="2800" i="1" dirty="0" smtClean="0"/>
              <a:t> </a:t>
            </a:r>
            <a:r>
              <a:rPr lang="en-US" sz="2800" i="1" dirty="0" err="1" smtClean="0"/>
              <a:t>constitutionnelle</a:t>
            </a:r>
            <a:r>
              <a:rPr lang="en-US" sz="2800" i="1" dirty="0" smtClean="0"/>
              <a:t>”</a:t>
            </a:r>
          </a:p>
          <a:p>
            <a:endParaRPr lang="es-A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 y="533400"/>
            <a:ext cx="8229600" cy="4154984"/>
          </a:xfrm>
          <a:prstGeom prst="rect">
            <a:avLst/>
          </a:prstGeom>
        </p:spPr>
        <p:txBody>
          <a:bodyPr wrap="square">
            <a:spAutoFit/>
          </a:bodyPr>
          <a:lstStyle/>
          <a:p>
            <a:r>
              <a:rPr lang="es-AR" sz="2400" b="1" dirty="0" smtClean="0">
                <a:latin typeface="+mj-lt"/>
              </a:rPr>
              <a:t>Constitución Española </a:t>
            </a:r>
            <a:r>
              <a:rPr lang="es-AR" sz="2000" b="1" dirty="0" smtClean="0">
                <a:latin typeface="+mj-lt"/>
              </a:rPr>
              <a:t>- Artículo 9  :</a:t>
            </a:r>
          </a:p>
          <a:p>
            <a:r>
              <a:rPr lang="es-AR" sz="2000" b="1" dirty="0" smtClean="0">
                <a:latin typeface="+mj-lt"/>
              </a:rPr>
              <a:t>	 </a:t>
            </a:r>
            <a:r>
              <a:rPr lang="es-AR" sz="2000" dirty="0" smtClean="0">
                <a:latin typeface="+mj-lt"/>
              </a:rPr>
              <a:t>1. Los ciudadanos y los poderes públicos están sujetos a la Constitución y al resto del ordenamiento jurídico.</a:t>
            </a:r>
          </a:p>
          <a:p>
            <a:r>
              <a:rPr lang="es-AR" sz="2000" dirty="0" smtClean="0">
                <a:latin typeface="+mj-lt"/>
              </a:rPr>
              <a:t>	2. Corresponde a los poderes públicos promover las condiciones para que la libertad y la igualdad del individuo y de los grupos en que se integra sean reales y efectivas; remover los obstáculos que impidan o dificulten su plenitud y facilitar la participación de todos los ciudadanos en la vida política, económica, cultural y social.</a:t>
            </a:r>
          </a:p>
          <a:p>
            <a:r>
              <a:rPr lang="es-AR" sz="2000" dirty="0" smtClean="0">
                <a:latin typeface="+mj-lt"/>
              </a:rPr>
              <a:t>	3. La Constitución garantiza el principio de legalidad, la jerarquía normativa, la publicidad de las normas, la irretroactividad de las disposiciones sancionadoras no favorables o restrictivas de derechos individuales, la seguridad jurídica, la responsabilidad y la interdicción de la arbitrariedad de los poderes públicos</a:t>
            </a:r>
            <a:r>
              <a:rPr lang="es-AR" dirty="0" smtClean="0">
                <a:latin typeface="+mj-lt"/>
              </a:rPr>
              <a:t>.</a:t>
            </a:r>
            <a:endParaRPr lang="es-AR" dirty="0">
              <a:latin typeface="+mj-lt"/>
            </a:endParaRPr>
          </a:p>
        </p:txBody>
      </p:sp>
      <p:sp>
        <p:nvSpPr>
          <p:cNvPr id="4" name="3 Rectángulo"/>
          <p:cNvSpPr/>
          <p:nvPr/>
        </p:nvSpPr>
        <p:spPr>
          <a:xfrm>
            <a:off x="457200" y="4953000"/>
            <a:ext cx="7239000" cy="1384995"/>
          </a:xfrm>
          <a:prstGeom prst="rect">
            <a:avLst/>
          </a:prstGeom>
        </p:spPr>
        <p:txBody>
          <a:bodyPr wrap="square">
            <a:spAutoFit/>
          </a:bodyPr>
          <a:lstStyle/>
          <a:p>
            <a:pPr algn="just"/>
            <a:r>
              <a:rPr lang="it-IT" sz="2400" b="1" dirty="0" smtClean="0">
                <a:latin typeface="+mn-lt"/>
              </a:rPr>
              <a:t>Constitución Italiana </a:t>
            </a:r>
            <a:r>
              <a:rPr lang="it-IT" sz="2000" b="1" dirty="0" smtClean="0">
                <a:latin typeface="+mn-lt"/>
              </a:rPr>
              <a:t>- Art XVIII (in fine):</a:t>
            </a:r>
            <a:endParaRPr lang="it-IT" sz="2000" dirty="0">
              <a:latin typeface="+mn-lt"/>
            </a:endParaRPr>
          </a:p>
          <a:p>
            <a:pPr algn="just"/>
            <a:r>
              <a:rPr lang="it-IT" sz="2000" dirty="0" smtClean="0">
                <a:latin typeface="+mn-lt"/>
              </a:rPr>
              <a:t>	</a:t>
            </a:r>
            <a:r>
              <a:rPr lang="it-IT" sz="2000" i="1" dirty="0" smtClean="0">
                <a:latin typeface="+mn-lt"/>
              </a:rPr>
              <a:t>“La </a:t>
            </a:r>
            <a:r>
              <a:rPr lang="it-IT" sz="2000" i="1" dirty="0">
                <a:latin typeface="+mn-lt"/>
              </a:rPr>
              <a:t>Costituzione dovrà essere fedelmente osservata come Legge fondamentale della Repubblica da tutti i cittadini e dagli organi dello </a:t>
            </a:r>
            <a:r>
              <a:rPr lang="it-IT" sz="2000" i="1" dirty="0" smtClean="0">
                <a:latin typeface="+mn-lt"/>
              </a:rPr>
              <a:t>Stato”. </a:t>
            </a:r>
            <a:endParaRPr lang="es-AR" sz="2000" i="1"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ubTitle" idx="1"/>
          </p:nvPr>
        </p:nvSpPr>
        <p:spPr>
          <a:xfrm>
            <a:off x="1447800" y="1447800"/>
            <a:ext cx="6553200" cy="4800600"/>
          </a:xfrm>
        </p:spPr>
        <p:txBody>
          <a:bodyPr rtlCol="0">
            <a:normAutofit lnSpcReduction="10000"/>
          </a:bodyPr>
          <a:lstStyle/>
          <a:p>
            <a:pPr algn="l" fontAlgn="auto">
              <a:lnSpc>
                <a:spcPct val="80000"/>
              </a:lnSpc>
              <a:spcAft>
                <a:spcPts val="0"/>
              </a:spcAft>
              <a:buFont typeface="Arial" pitchFamily="34" charset="0"/>
              <a:buNone/>
              <a:defRPr/>
            </a:pPr>
            <a:endParaRPr lang="es-ES_tradnl" sz="2800" dirty="0" smtClean="0">
              <a:solidFill>
                <a:schemeClr val="tx1"/>
              </a:solidFill>
            </a:endParaRPr>
          </a:p>
          <a:p>
            <a:pPr marL="514350" indent="-514350" algn="l" fontAlgn="auto">
              <a:lnSpc>
                <a:spcPct val="80000"/>
              </a:lnSpc>
              <a:spcAft>
                <a:spcPts val="0"/>
              </a:spcAft>
              <a:buFont typeface="Arial" pitchFamily="34" charset="0"/>
              <a:buAutoNum type="alphaUcPeriod"/>
              <a:defRPr/>
            </a:pPr>
            <a:r>
              <a:rPr lang="es-ES_tradnl" sz="2800" dirty="0" smtClean="0">
                <a:solidFill>
                  <a:schemeClr val="tx1"/>
                </a:solidFill>
              </a:rPr>
              <a:t>Revolución Francesa: Igualdad </a:t>
            </a:r>
          </a:p>
          <a:p>
            <a:pPr marL="457200" indent="-457200" algn="l" fontAlgn="auto">
              <a:lnSpc>
                <a:spcPct val="80000"/>
              </a:lnSpc>
              <a:spcAft>
                <a:spcPts val="0"/>
              </a:spcAft>
              <a:defRPr/>
            </a:pPr>
            <a:r>
              <a:rPr lang="es-ES_tradnl" sz="2400" b="1" i="1" dirty="0" smtClean="0">
                <a:solidFill>
                  <a:schemeClr val="tx1"/>
                </a:solidFill>
              </a:rPr>
              <a:t>“La </a:t>
            </a:r>
            <a:r>
              <a:rPr lang="es-ES_tradnl" sz="2400" b="1" i="1" dirty="0" err="1" smtClean="0">
                <a:solidFill>
                  <a:schemeClr val="tx1"/>
                </a:solidFill>
              </a:rPr>
              <a:t>loi</a:t>
            </a:r>
            <a:r>
              <a:rPr lang="es-ES_tradnl" sz="2400" b="1" i="1" dirty="0" smtClean="0">
                <a:solidFill>
                  <a:schemeClr val="tx1"/>
                </a:solidFill>
              </a:rPr>
              <a:t> </a:t>
            </a:r>
            <a:r>
              <a:rPr lang="es-ES_tradnl" sz="2400" b="1" i="1" dirty="0" err="1" smtClean="0">
                <a:solidFill>
                  <a:schemeClr val="tx1"/>
                </a:solidFill>
              </a:rPr>
              <a:t>est</a:t>
            </a:r>
            <a:r>
              <a:rPr lang="es-ES_tradnl" sz="2400" b="1" i="1" dirty="0" smtClean="0">
                <a:solidFill>
                  <a:schemeClr val="tx1"/>
                </a:solidFill>
              </a:rPr>
              <a:t> </a:t>
            </a:r>
            <a:r>
              <a:rPr lang="es-ES_tradnl" sz="2400" b="1" i="1" dirty="0" err="1" smtClean="0">
                <a:solidFill>
                  <a:schemeClr val="tx1"/>
                </a:solidFill>
              </a:rPr>
              <a:t>l´expression</a:t>
            </a:r>
            <a:r>
              <a:rPr lang="es-ES_tradnl" sz="2400" b="1" i="1" dirty="0" smtClean="0">
                <a:solidFill>
                  <a:schemeClr val="tx1"/>
                </a:solidFill>
              </a:rPr>
              <a:t> de la </a:t>
            </a:r>
            <a:r>
              <a:rPr lang="es-ES_tradnl" sz="2400" b="1" i="1" dirty="0" err="1" smtClean="0">
                <a:solidFill>
                  <a:schemeClr val="tx1"/>
                </a:solidFill>
              </a:rPr>
              <a:t>volonté</a:t>
            </a:r>
            <a:r>
              <a:rPr lang="es-ES_tradnl" sz="2400" b="1" i="1" dirty="0" smtClean="0">
                <a:solidFill>
                  <a:schemeClr val="tx1"/>
                </a:solidFill>
              </a:rPr>
              <a:t> </a:t>
            </a:r>
            <a:r>
              <a:rPr lang="es-ES_tradnl" sz="2400" b="1" i="1" dirty="0" err="1" smtClean="0">
                <a:solidFill>
                  <a:schemeClr val="tx1"/>
                </a:solidFill>
              </a:rPr>
              <a:t>générale</a:t>
            </a:r>
            <a:r>
              <a:rPr lang="es-ES_tradnl" sz="2400" b="1" i="1" dirty="0" smtClean="0">
                <a:solidFill>
                  <a:schemeClr val="tx1"/>
                </a:solidFill>
              </a:rPr>
              <a:t>”.</a:t>
            </a:r>
            <a:endParaRPr lang="es-ES_tradnl" sz="2800" i="1" dirty="0" smtClean="0">
              <a:solidFill>
                <a:schemeClr val="tx1"/>
              </a:solidFill>
            </a:endParaRPr>
          </a:p>
          <a:p>
            <a:pPr marL="457200" indent="-457200" algn="l" fontAlgn="auto">
              <a:lnSpc>
                <a:spcPct val="80000"/>
              </a:lnSpc>
              <a:spcAft>
                <a:spcPts val="0"/>
              </a:spcAft>
              <a:defRPr/>
            </a:pPr>
            <a:r>
              <a:rPr lang="es-ES_tradnl" sz="2400" dirty="0" smtClean="0">
                <a:solidFill>
                  <a:schemeClr val="tx1"/>
                </a:solidFill>
              </a:rPr>
              <a:t>Ley/Constitución. </a:t>
            </a:r>
            <a:endParaRPr lang="es-ES_tradnl" sz="2400" i="1" dirty="0" smtClean="0">
              <a:solidFill>
                <a:schemeClr val="tx1"/>
              </a:solidFill>
            </a:endParaRPr>
          </a:p>
          <a:p>
            <a:pPr algn="l" fontAlgn="auto">
              <a:lnSpc>
                <a:spcPct val="80000"/>
              </a:lnSpc>
              <a:spcAft>
                <a:spcPts val="0"/>
              </a:spcAft>
              <a:buFont typeface="Arial" pitchFamily="34" charset="0"/>
              <a:buNone/>
              <a:defRPr/>
            </a:pPr>
            <a:r>
              <a:rPr lang="es-ES_tradnl" sz="2400" dirty="0" smtClean="0">
                <a:solidFill>
                  <a:schemeClr val="tx1"/>
                </a:solidFill>
              </a:rPr>
              <a:t>·Instrumento de Nuevo Orden Social</a:t>
            </a:r>
            <a:r>
              <a:rPr lang="es-ES_tradnl" sz="2800" dirty="0" smtClean="0">
                <a:solidFill>
                  <a:schemeClr val="tx1"/>
                </a:solidFill>
              </a:rPr>
              <a:t> </a:t>
            </a:r>
            <a:r>
              <a:rPr lang="es-ES_tradnl" sz="2400" dirty="0" smtClean="0">
                <a:solidFill>
                  <a:schemeClr val="tx1"/>
                </a:solidFill>
              </a:rPr>
              <a:t>(reino de la libertad).</a:t>
            </a:r>
          </a:p>
          <a:p>
            <a:pPr algn="l" fontAlgn="auto">
              <a:lnSpc>
                <a:spcPct val="80000"/>
              </a:lnSpc>
              <a:spcAft>
                <a:spcPts val="0"/>
              </a:spcAft>
              <a:buFont typeface="Arial" pitchFamily="34" charset="0"/>
              <a:buNone/>
              <a:defRPr/>
            </a:pPr>
            <a:r>
              <a:rPr lang="es-ES_tradnl" sz="2400" dirty="0" smtClean="0">
                <a:solidFill>
                  <a:schemeClr val="tx1"/>
                </a:solidFill>
              </a:rPr>
              <a:t> Ley=Derecho. Codificación. Seguridad.</a:t>
            </a:r>
            <a:endParaRPr lang="es-ES_tradnl" sz="2800" dirty="0" smtClean="0">
              <a:solidFill>
                <a:schemeClr val="tx1"/>
              </a:solidFill>
            </a:endParaRPr>
          </a:p>
          <a:p>
            <a:pPr algn="l" fontAlgn="auto">
              <a:lnSpc>
                <a:spcPct val="80000"/>
              </a:lnSpc>
              <a:spcAft>
                <a:spcPts val="0"/>
              </a:spcAft>
              <a:buFont typeface="Arial" pitchFamily="34" charset="0"/>
              <a:buNone/>
              <a:defRPr/>
            </a:pPr>
            <a:r>
              <a:rPr lang="es-ES_tradnl" sz="2400" dirty="0" smtClean="0">
                <a:solidFill>
                  <a:schemeClr val="tx1"/>
                </a:solidFill>
              </a:rPr>
              <a:t>(</a:t>
            </a:r>
            <a:r>
              <a:rPr lang="es-ES_tradnl" sz="2400" i="1" dirty="0" err="1" smtClean="0">
                <a:solidFill>
                  <a:schemeClr val="tx1"/>
                </a:solidFill>
              </a:rPr>
              <a:t>Régne</a:t>
            </a:r>
            <a:r>
              <a:rPr lang="es-ES_tradnl" sz="2400" i="1" dirty="0" smtClean="0">
                <a:solidFill>
                  <a:schemeClr val="tx1"/>
                </a:solidFill>
              </a:rPr>
              <a:t> de la </a:t>
            </a:r>
            <a:r>
              <a:rPr lang="es-ES_tradnl" sz="2400" i="1" dirty="0" err="1" smtClean="0">
                <a:solidFill>
                  <a:schemeClr val="tx1"/>
                </a:solidFill>
              </a:rPr>
              <a:t>loi</a:t>
            </a:r>
            <a:r>
              <a:rPr lang="es-ES_tradnl" sz="2400" i="1" dirty="0" smtClean="0">
                <a:solidFill>
                  <a:schemeClr val="tx1"/>
                </a:solidFill>
              </a:rPr>
              <a:t>, </a:t>
            </a:r>
            <a:r>
              <a:rPr lang="es-ES_tradnl" sz="2400" i="1" dirty="0" err="1" smtClean="0">
                <a:solidFill>
                  <a:schemeClr val="tx1"/>
                </a:solidFill>
              </a:rPr>
              <a:t>Rechtsstaat</a:t>
            </a:r>
            <a:r>
              <a:rPr lang="es-ES_tradnl" sz="2400" dirty="0" smtClean="0">
                <a:solidFill>
                  <a:schemeClr val="tx1"/>
                </a:solidFill>
              </a:rPr>
              <a:t>)</a:t>
            </a:r>
          </a:p>
          <a:p>
            <a:pPr algn="l" fontAlgn="auto">
              <a:lnSpc>
                <a:spcPct val="80000"/>
              </a:lnSpc>
              <a:spcAft>
                <a:spcPts val="0"/>
              </a:spcAft>
              <a:buFont typeface="Arial" pitchFamily="34" charset="0"/>
              <a:buNone/>
              <a:defRPr/>
            </a:pPr>
            <a:endParaRPr lang="es-ES_tradnl" sz="2800" dirty="0" smtClean="0">
              <a:solidFill>
                <a:schemeClr val="tx1"/>
              </a:solidFill>
            </a:endParaRPr>
          </a:p>
          <a:p>
            <a:pPr algn="l" fontAlgn="auto">
              <a:lnSpc>
                <a:spcPct val="80000"/>
              </a:lnSpc>
              <a:spcAft>
                <a:spcPts val="0"/>
              </a:spcAft>
              <a:buFont typeface="Arial" pitchFamily="34" charset="0"/>
              <a:buNone/>
              <a:defRPr/>
            </a:pPr>
            <a:r>
              <a:rPr lang="es-ES_tradnl" sz="2800" dirty="0" smtClean="0">
                <a:solidFill>
                  <a:schemeClr val="tx1"/>
                </a:solidFill>
              </a:rPr>
              <a:t>B. Restauración.  </a:t>
            </a:r>
            <a:r>
              <a:rPr lang="es-ES_tradnl" sz="2400" dirty="0" smtClean="0">
                <a:solidFill>
                  <a:schemeClr val="tx1"/>
                </a:solidFill>
              </a:rPr>
              <a:t>Liberalismo doctrinario.</a:t>
            </a:r>
            <a:endParaRPr lang="es-ES_tradnl" sz="2800" dirty="0" smtClean="0">
              <a:solidFill>
                <a:schemeClr val="tx1"/>
              </a:solidFill>
            </a:endParaRPr>
          </a:p>
          <a:p>
            <a:pPr algn="l" fontAlgn="auto">
              <a:lnSpc>
                <a:spcPct val="80000"/>
              </a:lnSpc>
              <a:spcAft>
                <a:spcPts val="0"/>
              </a:spcAft>
              <a:buFont typeface="Arial" pitchFamily="34" charset="0"/>
              <a:buNone/>
              <a:defRPr/>
            </a:pPr>
            <a:r>
              <a:rPr lang="es-ES_tradnl" sz="2800" dirty="0" smtClean="0">
                <a:solidFill>
                  <a:schemeClr val="tx1"/>
                </a:solidFill>
              </a:rPr>
              <a:t>“</a:t>
            </a:r>
            <a:r>
              <a:rPr lang="es-ES_tradnl" sz="2000" dirty="0" smtClean="0">
                <a:solidFill>
                  <a:schemeClr val="tx1"/>
                </a:solidFill>
              </a:rPr>
              <a:t>Libertad de los modernos” sometido sólo a las leyes (</a:t>
            </a:r>
            <a:r>
              <a:rPr lang="es-ES_tradnl" sz="2000" dirty="0" err="1" smtClean="0">
                <a:solidFill>
                  <a:schemeClr val="tx1"/>
                </a:solidFill>
              </a:rPr>
              <a:t>Constant</a:t>
            </a:r>
            <a:r>
              <a:rPr lang="es-ES_tradnl" sz="2000" dirty="0" smtClean="0">
                <a:solidFill>
                  <a:schemeClr val="tx1"/>
                </a:solidFill>
              </a:rPr>
              <a:t>)</a:t>
            </a:r>
          </a:p>
          <a:p>
            <a:pPr algn="l" fontAlgn="auto">
              <a:lnSpc>
                <a:spcPct val="80000"/>
              </a:lnSpc>
              <a:spcAft>
                <a:spcPts val="0"/>
              </a:spcAft>
              <a:buFont typeface="Arial" pitchFamily="34" charset="0"/>
              <a:buNone/>
              <a:defRPr/>
            </a:pPr>
            <a:r>
              <a:rPr lang="es-ES_tradnl" sz="2400" dirty="0" smtClean="0">
                <a:solidFill>
                  <a:schemeClr val="tx1"/>
                </a:solidFill>
              </a:rPr>
              <a:t>Monopolio estatal de la Ley.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7772400" cy="1143000"/>
          </a:xfrm>
        </p:spPr>
        <p:txBody>
          <a:bodyPr/>
          <a:lstStyle/>
          <a:p>
            <a:r>
              <a:rPr lang="es-ES_tradnl" dirty="0" smtClean="0"/>
              <a:t>ARGENTINA</a:t>
            </a:r>
          </a:p>
        </p:txBody>
      </p:sp>
      <p:sp>
        <p:nvSpPr>
          <p:cNvPr id="5123"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pPr>
            <a:r>
              <a:rPr lang="es-ES_tradnl" sz="3200" dirty="0" smtClean="0">
                <a:latin typeface="Calibri" pitchFamily="34" charset="0"/>
              </a:rPr>
              <a:t>HISTORIA (matriz hispano-francesa)</a:t>
            </a:r>
          </a:p>
          <a:p>
            <a:pPr marL="800100" lvl="1" indent="-342900">
              <a:spcBef>
                <a:spcPct val="20000"/>
              </a:spcBef>
            </a:pPr>
            <a:r>
              <a:rPr lang="es-ES_tradnl" sz="2800" dirty="0" smtClean="0">
                <a:latin typeface="Calibri" pitchFamily="34" charset="0"/>
              </a:rPr>
              <a:t>1. Revolución (1810-1820); </a:t>
            </a:r>
          </a:p>
          <a:p>
            <a:pPr marL="800100" lvl="1" indent="-342900">
              <a:spcBef>
                <a:spcPct val="20000"/>
              </a:spcBef>
            </a:pPr>
            <a:r>
              <a:rPr lang="es-ES_tradnl" sz="2800" dirty="0" smtClean="0">
                <a:latin typeface="Calibri" pitchFamily="34" charset="0"/>
              </a:rPr>
              <a:t>2. Caudillismo (1820-1853) ;  </a:t>
            </a:r>
          </a:p>
          <a:p>
            <a:pPr marL="800100" lvl="1" indent="-342900">
              <a:spcBef>
                <a:spcPct val="20000"/>
              </a:spcBef>
            </a:pPr>
            <a:r>
              <a:rPr lang="es-ES_tradnl" sz="2800" dirty="0" smtClean="0">
                <a:latin typeface="Calibri" pitchFamily="34" charset="0"/>
              </a:rPr>
              <a:t>3. </a:t>
            </a:r>
            <a:r>
              <a:rPr lang="es-ES_tradnl" sz="2800" dirty="0" err="1" smtClean="0">
                <a:latin typeface="Calibri" pitchFamily="34" charset="0"/>
              </a:rPr>
              <a:t>Constitucionalización</a:t>
            </a:r>
            <a:r>
              <a:rPr lang="es-ES_tradnl" sz="2800" dirty="0" smtClean="0">
                <a:latin typeface="Calibri" pitchFamily="34" charset="0"/>
              </a:rPr>
              <a:t> (1853-1930); </a:t>
            </a:r>
          </a:p>
          <a:p>
            <a:pPr marL="800100" lvl="1" indent="-342900">
              <a:spcBef>
                <a:spcPct val="20000"/>
              </a:spcBef>
            </a:pPr>
            <a:r>
              <a:rPr lang="es-ES_tradnl" sz="2800" dirty="0" smtClean="0">
                <a:latin typeface="Calibri" pitchFamily="34" charset="0"/>
              </a:rPr>
              <a:t>4. </a:t>
            </a:r>
            <a:r>
              <a:rPr lang="es-ES_tradnl" sz="2800" dirty="0" err="1" smtClean="0">
                <a:latin typeface="Calibri" pitchFamily="34" charset="0"/>
              </a:rPr>
              <a:t>Desconstitucionalización</a:t>
            </a:r>
            <a:r>
              <a:rPr lang="es-ES_tradnl" sz="2800" dirty="0" smtClean="0">
                <a:latin typeface="Calibri" pitchFamily="34" charset="0"/>
              </a:rPr>
              <a:t> (1930-83); </a:t>
            </a:r>
          </a:p>
          <a:p>
            <a:pPr marL="800100" lvl="1" indent="-342900">
              <a:spcBef>
                <a:spcPct val="20000"/>
              </a:spcBef>
            </a:pPr>
            <a:r>
              <a:rPr lang="es-ES_tradnl" sz="2800" dirty="0" smtClean="0">
                <a:latin typeface="Calibri" pitchFamily="34" charset="0"/>
              </a:rPr>
              <a:t>5. Democratización (1983-1994); </a:t>
            </a:r>
          </a:p>
          <a:p>
            <a:pPr marL="800100" lvl="1" indent="-342900">
              <a:spcBef>
                <a:spcPct val="20000"/>
              </a:spcBef>
            </a:pPr>
            <a:r>
              <a:rPr lang="es-ES_tradnl" sz="2800" dirty="0" smtClean="0">
                <a:latin typeface="Calibri" pitchFamily="34" charset="0"/>
              </a:rPr>
              <a:t>6. Reforma 1994 (1994-2001); </a:t>
            </a:r>
          </a:p>
          <a:p>
            <a:pPr marL="800100" lvl="1" indent="-342900">
              <a:spcBef>
                <a:spcPct val="20000"/>
              </a:spcBef>
            </a:pPr>
            <a:r>
              <a:rPr lang="es-ES_tradnl" sz="2800" dirty="0" smtClean="0">
                <a:latin typeface="Calibri" pitchFamily="34" charset="0"/>
              </a:rPr>
              <a:t>7. </a:t>
            </a:r>
            <a:r>
              <a:rPr lang="es-ES_tradnl" sz="2800" dirty="0" err="1" smtClean="0">
                <a:latin typeface="Calibri" pitchFamily="34" charset="0"/>
              </a:rPr>
              <a:t>Reconstitucionalización</a:t>
            </a:r>
            <a:r>
              <a:rPr lang="es-ES_tradnl" sz="2800" dirty="0" smtClean="0">
                <a:latin typeface="Calibri" pitchFamily="34" charset="0"/>
              </a:rPr>
              <a:t> (2001-2009).</a:t>
            </a:r>
            <a:endParaRPr lang="es-ES_tradnl" sz="32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228600"/>
            <a:ext cx="8229600" cy="1143000"/>
          </a:xfrm>
        </p:spPr>
        <p:txBody>
          <a:bodyPr/>
          <a:lstStyle/>
          <a:p>
            <a:r>
              <a:rPr lang="es-AR" dirty="0" smtClean="0"/>
              <a:t>ARGENTINA</a:t>
            </a:r>
            <a:br>
              <a:rPr lang="es-AR" dirty="0" smtClean="0"/>
            </a:br>
            <a:r>
              <a:rPr lang="es-AR" sz="2400" dirty="0" smtClean="0"/>
              <a:t>-Constituciones Unitarias-</a:t>
            </a:r>
            <a:endParaRPr lang="es-AR" sz="2400" dirty="0"/>
          </a:p>
        </p:txBody>
      </p:sp>
      <p:sp>
        <p:nvSpPr>
          <p:cNvPr id="3" name="2 Marcador de contenido"/>
          <p:cNvSpPr>
            <a:spLocks noGrp="1"/>
          </p:cNvSpPr>
          <p:nvPr>
            <p:ph idx="1"/>
          </p:nvPr>
        </p:nvSpPr>
        <p:spPr>
          <a:xfrm>
            <a:off x="457200" y="1371600"/>
            <a:ext cx="8229600" cy="5486400"/>
          </a:xfrm>
        </p:spPr>
        <p:txBody>
          <a:bodyPr/>
          <a:lstStyle/>
          <a:p>
            <a:pPr>
              <a:spcBef>
                <a:spcPts val="400"/>
              </a:spcBef>
              <a:buNone/>
            </a:pPr>
            <a:r>
              <a:rPr lang="es-AR" sz="2000" dirty="0" smtClean="0"/>
              <a:t>Constitución de 1819 </a:t>
            </a:r>
          </a:p>
          <a:p>
            <a:pPr>
              <a:spcBef>
                <a:spcPts val="400"/>
              </a:spcBef>
              <a:buNone/>
            </a:pPr>
            <a:r>
              <a:rPr lang="es-AR" sz="2400" dirty="0" smtClean="0"/>
              <a:t>		</a:t>
            </a:r>
            <a:r>
              <a:rPr lang="es-AR" sz="1400" dirty="0" smtClean="0"/>
              <a:t>Art. I “La religión católica apostólica romana es la religión del Estado…” Art. II “La infracción del artículo anterior será mirada como una violación de las leyes fundamentales del país”</a:t>
            </a:r>
          </a:p>
          <a:p>
            <a:pPr>
              <a:buNone/>
            </a:pPr>
            <a:r>
              <a:rPr lang="es-AR" sz="1400" dirty="0" smtClean="0"/>
              <a:t>		Art. CVI “La Nación, en quien originariamente reside la soberanía, delega el </a:t>
            </a:r>
            <a:r>
              <a:rPr lang="es-AR" sz="1400" dirty="0" err="1" smtClean="0"/>
              <a:t>excercisio</a:t>
            </a:r>
            <a:r>
              <a:rPr lang="es-AR" sz="1400" dirty="0" smtClean="0"/>
              <a:t> de los altos poderes que la representan a cargo de que se </a:t>
            </a:r>
            <a:r>
              <a:rPr lang="es-AR" sz="1400" dirty="0" err="1" smtClean="0"/>
              <a:t>se</a:t>
            </a:r>
            <a:r>
              <a:rPr lang="es-AR" sz="1400" dirty="0" smtClean="0"/>
              <a:t> </a:t>
            </a:r>
            <a:r>
              <a:rPr lang="es-AR" sz="1400" dirty="0" err="1" smtClean="0"/>
              <a:t>exerzan</a:t>
            </a:r>
            <a:r>
              <a:rPr lang="es-AR" sz="1400" dirty="0" smtClean="0"/>
              <a:t> en la forma que ordena la Constitución: de manera que ni el legislativo puede avocarse el executivo o judicial; ni el executivo </a:t>
            </a:r>
            <a:r>
              <a:rPr lang="es-AR" sz="1400" dirty="0" err="1" smtClean="0"/>
              <a:t>pertubar</a:t>
            </a:r>
            <a:r>
              <a:rPr lang="es-AR" sz="1400" dirty="0" smtClean="0"/>
              <a:t> o mezclarse en éste o el legislativo; ni el judicial tomar parte en los otros dos contra la dispuesto en esta Constitución.”</a:t>
            </a:r>
          </a:p>
          <a:p>
            <a:pPr>
              <a:buNone/>
            </a:pPr>
            <a:r>
              <a:rPr lang="es-AR" sz="1400" dirty="0" smtClean="0"/>
              <a:t>		Art. CXXXV “Continuarán observándose las leyes, estatutos y reglamentos que hasta ahora rigen, en lo que no hayan sido alterados ni digan contradicción con la Constitución presente, hasta que reciban de la Legislatura las variaciones o reformas que estime convenientes”.</a:t>
            </a:r>
          </a:p>
          <a:p>
            <a:pPr>
              <a:buNone/>
            </a:pPr>
            <a:r>
              <a:rPr lang="es-AR" sz="1400" dirty="0" smtClean="0"/>
              <a:t>		Art. CXXXVIII “Todo el que atentare o prestare medio para atentar contra la presente Constitución, será reputado enemigo del Estado y castigado con todo el rigor de las penas hasta la de muerte y expatriación, según la gravedad de su crimen”.</a:t>
            </a:r>
          </a:p>
          <a:p>
            <a:pPr>
              <a:buNone/>
            </a:pPr>
            <a:endParaRPr lang="es-AR" sz="1400" dirty="0" smtClean="0"/>
          </a:p>
          <a:p>
            <a:pPr lvl="0">
              <a:buNone/>
            </a:pPr>
            <a:r>
              <a:rPr lang="es-AR" sz="2000" dirty="0" smtClean="0">
                <a:solidFill>
                  <a:prstClr val="black"/>
                </a:solidFill>
              </a:rPr>
              <a:t>Constitución de 1826</a:t>
            </a:r>
          </a:p>
          <a:p>
            <a:pPr lvl="0">
              <a:buNone/>
            </a:pPr>
            <a:r>
              <a:rPr lang="es-AR" sz="2400" dirty="0" smtClean="0">
                <a:solidFill>
                  <a:prstClr val="black"/>
                </a:solidFill>
              </a:rPr>
              <a:t>		</a:t>
            </a:r>
            <a:r>
              <a:rPr lang="es-AR" sz="1600" dirty="0" smtClean="0">
                <a:solidFill>
                  <a:prstClr val="black"/>
                </a:solidFill>
              </a:rPr>
              <a:t>Art. 191 “Todo el que atentare o prestare medios para atentar contra la presente la Constitución, después de aceptada, será castigado hasta con la pena de muerte, según la gravedad de su crimen.”</a:t>
            </a:r>
          </a:p>
          <a:p>
            <a:pPr>
              <a:buNone/>
            </a:pPr>
            <a:endParaRPr lang="es-AR"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24001"/>
            <a:ext cx="7772400" cy="2076450"/>
          </a:xfrm>
        </p:spPr>
        <p:txBody>
          <a:bodyPr/>
          <a:lstStyle/>
          <a:p>
            <a:r>
              <a:rPr lang="es-AR" sz="5400" b="1" dirty="0" smtClean="0"/>
              <a:t>Supremacía de </a:t>
            </a:r>
            <a:br>
              <a:rPr lang="es-AR" sz="5400" b="1" dirty="0" smtClean="0"/>
            </a:br>
            <a:r>
              <a:rPr lang="es-AR" sz="5400" b="1" dirty="0" smtClean="0"/>
              <a:t>la Constitución</a:t>
            </a:r>
            <a:endParaRPr lang="es-AR" sz="5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los constituyentes del 53 - antonio alice.JPG"/>
          <p:cNvPicPr>
            <a:picLocks noChangeAspect="1" noChangeArrowheads="1"/>
          </p:cNvPicPr>
          <p:nvPr/>
        </p:nvPicPr>
        <p:blipFill>
          <a:blip r:embed="rId3" cstate="print"/>
          <a:srcRect/>
          <a:stretch>
            <a:fillRect/>
          </a:stretch>
        </p:blipFill>
        <p:spPr bwMode="auto">
          <a:xfrm>
            <a:off x="457200" y="1295400"/>
            <a:ext cx="8229600" cy="5267325"/>
          </a:xfrm>
          <a:prstGeom prst="rect">
            <a:avLst/>
          </a:prstGeom>
          <a:noFill/>
        </p:spPr>
      </p:pic>
      <p:sp>
        <p:nvSpPr>
          <p:cNvPr id="5" name="4 Título"/>
          <p:cNvSpPr>
            <a:spLocks noGrp="1"/>
          </p:cNvSpPr>
          <p:nvPr>
            <p:ph type="title"/>
          </p:nvPr>
        </p:nvSpPr>
        <p:spPr>
          <a:xfrm>
            <a:off x="304800" y="228600"/>
            <a:ext cx="8229600" cy="1143000"/>
          </a:xfrm>
        </p:spPr>
        <p:txBody>
          <a:bodyPr/>
          <a:lstStyle/>
          <a:p>
            <a:r>
              <a:rPr lang="es-AR" sz="3200" dirty="0" smtClean="0"/>
              <a:t>Congreso Constituyente de Santa Fe de 1853</a:t>
            </a:r>
            <a:endParaRPr lang="es-A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sz="4000" b="1" dirty="0" smtClean="0">
                <a:solidFill>
                  <a:srgbClr val="FF0000"/>
                </a:solidFill>
              </a:rPr>
              <a:t>Estado Federal</a:t>
            </a:r>
            <a:endParaRPr lang="es-AR" sz="4000" b="1" dirty="0">
              <a:solidFill>
                <a:srgbClr val="FF0000"/>
              </a:solidFill>
            </a:endParaRPr>
          </a:p>
        </p:txBody>
      </p:sp>
      <p:sp>
        <p:nvSpPr>
          <p:cNvPr id="10242" name="Content Placeholder 2"/>
          <p:cNvSpPr>
            <a:spLocks noGrp="1"/>
          </p:cNvSpPr>
          <p:nvPr>
            <p:ph idx="4294967295"/>
          </p:nvPr>
        </p:nvSpPr>
        <p:spPr>
          <a:xfrm>
            <a:off x="0" y="1143000"/>
            <a:ext cx="8229600" cy="5715000"/>
          </a:xfrm>
        </p:spPr>
        <p:txBody>
          <a:bodyPr/>
          <a:lstStyle/>
          <a:p>
            <a:pPr>
              <a:buFont typeface="Arial" charset="0"/>
              <a:buNone/>
            </a:pPr>
            <a:r>
              <a:rPr lang="es-ES" sz="2400" b="1" dirty="0" smtClean="0"/>
              <a:t>Art. VI.2</a:t>
            </a:r>
            <a:r>
              <a:rPr lang="es-ES" sz="2400" dirty="0" smtClean="0"/>
              <a:t>: “</a:t>
            </a:r>
            <a:r>
              <a:rPr lang="es-ES" sz="2400" i="1" dirty="0" err="1" smtClean="0"/>
              <a:t>This</a:t>
            </a:r>
            <a:r>
              <a:rPr lang="es-ES" sz="2400" i="1" dirty="0" smtClean="0"/>
              <a:t> </a:t>
            </a:r>
            <a:r>
              <a:rPr lang="es-ES" sz="2400" i="1" dirty="0" err="1" smtClean="0"/>
              <a:t>Constitution</a:t>
            </a:r>
            <a:r>
              <a:rPr lang="es-ES" sz="2400" i="1" dirty="0" smtClean="0"/>
              <a:t>, and </a:t>
            </a:r>
            <a:r>
              <a:rPr lang="es-ES" sz="2400" i="1" dirty="0" err="1" smtClean="0"/>
              <a:t>the</a:t>
            </a:r>
            <a:r>
              <a:rPr lang="es-ES" sz="2400" i="1" dirty="0" smtClean="0"/>
              <a:t> </a:t>
            </a:r>
            <a:r>
              <a:rPr lang="es-ES" sz="2400" i="1" dirty="0" err="1" smtClean="0"/>
              <a:t>Laws</a:t>
            </a:r>
            <a:r>
              <a:rPr lang="es-ES" sz="2400" i="1" dirty="0" smtClean="0"/>
              <a:t> of </a:t>
            </a:r>
            <a:r>
              <a:rPr lang="es-ES" sz="2400" i="1" dirty="0" err="1" smtClean="0"/>
              <a:t>the</a:t>
            </a:r>
            <a:r>
              <a:rPr lang="es-ES" sz="2400" i="1" dirty="0" smtClean="0"/>
              <a:t> U.S. </a:t>
            </a:r>
            <a:r>
              <a:rPr lang="es-ES" sz="2400" i="1" dirty="0" err="1" smtClean="0"/>
              <a:t>which</a:t>
            </a:r>
            <a:r>
              <a:rPr lang="es-ES" sz="2400" i="1" dirty="0" smtClean="0"/>
              <a:t> </a:t>
            </a:r>
            <a:r>
              <a:rPr lang="es-ES" sz="2400" i="1" dirty="0" err="1" smtClean="0"/>
              <a:t>shall</a:t>
            </a:r>
            <a:r>
              <a:rPr lang="es-ES" sz="2400" i="1" dirty="0" smtClean="0"/>
              <a:t> </a:t>
            </a:r>
            <a:r>
              <a:rPr lang="es-ES" sz="2400" i="1" dirty="0" err="1" smtClean="0"/>
              <a:t>be</a:t>
            </a:r>
            <a:r>
              <a:rPr lang="es-ES" sz="2400" i="1" dirty="0" smtClean="0"/>
              <a:t> </a:t>
            </a:r>
            <a:r>
              <a:rPr lang="es-ES" sz="2400" i="1" dirty="0" err="1" smtClean="0"/>
              <a:t>made</a:t>
            </a:r>
            <a:r>
              <a:rPr lang="es-ES" sz="2400" i="1" dirty="0" smtClean="0"/>
              <a:t> in </a:t>
            </a:r>
            <a:r>
              <a:rPr lang="es-ES" sz="2400" i="1" dirty="0" err="1" smtClean="0"/>
              <a:t>Pursuance</a:t>
            </a:r>
            <a:r>
              <a:rPr lang="es-ES" sz="2400" i="1" dirty="0" smtClean="0"/>
              <a:t> </a:t>
            </a:r>
            <a:r>
              <a:rPr lang="es-ES" sz="2400" i="1" dirty="0" err="1" smtClean="0"/>
              <a:t>thereof</a:t>
            </a:r>
            <a:r>
              <a:rPr lang="es-ES" sz="2400" i="1" dirty="0" smtClean="0"/>
              <a:t>; and </a:t>
            </a:r>
            <a:r>
              <a:rPr lang="es-ES" sz="2400" i="1" dirty="0" err="1" smtClean="0"/>
              <a:t>all</a:t>
            </a:r>
            <a:r>
              <a:rPr lang="es-ES" sz="2400" i="1" dirty="0" smtClean="0"/>
              <a:t> </a:t>
            </a:r>
            <a:r>
              <a:rPr lang="es-ES" sz="2400" i="1" dirty="0" err="1" smtClean="0"/>
              <a:t>Treaties</a:t>
            </a:r>
            <a:r>
              <a:rPr lang="es-ES" sz="2400" i="1" dirty="0" smtClean="0"/>
              <a:t> </a:t>
            </a:r>
            <a:r>
              <a:rPr lang="es-ES" sz="2400" i="1" dirty="0" err="1" smtClean="0"/>
              <a:t>made</a:t>
            </a:r>
            <a:r>
              <a:rPr lang="es-ES" sz="2400" i="1" dirty="0" smtClean="0"/>
              <a:t>, </a:t>
            </a:r>
            <a:r>
              <a:rPr lang="es-ES" sz="2400" i="1" dirty="0" err="1" smtClean="0"/>
              <a:t>or</a:t>
            </a:r>
            <a:r>
              <a:rPr lang="es-ES" sz="2400" i="1" dirty="0" smtClean="0"/>
              <a:t> </a:t>
            </a:r>
            <a:r>
              <a:rPr lang="es-ES" sz="2400" i="1" dirty="0" err="1" smtClean="0"/>
              <a:t>which</a:t>
            </a:r>
            <a:r>
              <a:rPr lang="es-ES" sz="2400" i="1" dirty="0" smtClean="0"/>
              <a:t> </a:t>
            </a:r>
            <a:r>
              <a:rPr lang="es-ES" sz="2400" i="1" dirty="0" err="1" smtClean="0"/>
              <a:t>shall</a:t>
            </a:r>
            <a:r>
              <a:rPr lang="es-ES" sz="2400" i="1" dirty="0" smtClean="0"/>
              <a:t> </a:t>
            </a:r>
            <a:r>
              <a:rPr lang="es-ES" sz="2400" i="1" dirty="0" err="1" smtClean="0"/>
              <a:t>be</a:t>
            </a:r>
            <a:r>
              <a:rPr lang="es-ES" sz="2400" i="1" dirty="0" smtClean="0"/>
              <a:t> </a:t>
            </a:r>
            <a:r>
              <a:rPr lang="es-ES" sz="2400" i="1" dirty="0" err="1" smtClean="0"/>
              <a:t>made</a:t>
            </a:r>
            <a:r>
              <a:rPr lang="es-ES" sz="2400" i="1" dirty="0" smtClean="0"/>
              <a:t>, </a:t>
            </a:r>
            <a:r>
              <a:rPr lang="es-ES" sz="2400" i="1" dirty="0" err="1" smtClean="0"/>
              <a:t>under</a:t>
            </a:r>
            <a:r>
              <a:rPr lang="es-ES" sz="2400" i="1" dirty="0" smtClean="0"/>
              <a:t> </a:t>
            </a:r>
            <a:r>
              <a:rPr lang="es-ES" sz="2400" i="1" dirty="0" err="1" smtClean="0"/>
              <a:t>the</a:t>
            </a:r>
            <a:r>
              <a:rPr lang="es-ES" sz="2400" i="1" dirty="0" smtClean="0"/>
              <a:t> </a:t>
            </a:r>
            <a:r>
              <a:rPr lang="es-ES" sz="2400" i="1" dirty="0" err="1" smtClean="0"/>
              <a:t>Authority</a:t>
            </a:r>
            <a:r>
              <a:rPr lang="es-ES" sz="2400" i="1" dirty="0" smtClean="0"/>
              <a:t> of de U.S., </a:t>
            </a:r>
            <a:r>
              <a:rPr lang="es-ES" sz="2400" i="1" dirty="0" err="1" smtClean="0"/>
              <a:t>shall</a:t>
            </a:r>
            <a:r>
              <a:rPr lang="es-ES" sz="2400" i="1" dirty="0" smtClean="0"/>
              <a:t> </a:t>
            </a:r>
            <a:r>
              <a:rPr lang="es-ES" sz="2400" i="1" dirty="0" err="1" smtClean="0"/>
              <a:t>be</a:t>
            </a:r>
            <a:r>
              <a:rPr lang="es-ES" sz="2400" i="1" dirty="0" smtClean="0"/>
              <a:t> </a:t>
            </a:r>
            <a:r>
              <a:rPr lang="es-ES" sz="2400" i="1" dirty="0" err="1" smtClean="0"/>
              <a:t>the</a:t>
            </a:r>
            <a:r>
              <a:rPr lang="es-ES" sz="2400" i="1" dirty="0" smtClean="0"/>
              <a:t> </a:t>
            </a:r>
            <a:r>
              <a:rPr lang="es-ES" sz="2400" b="1" i="1" dirty="0" err="1" smtClean="0">
                <a:solidFill>
                  <a:srgbClr val="C00000"/>
                </a:solidFill>
              </a:rPr>
              <a:t>supreme</a:t>
            </a:r>
            <a:r>
              <a:rPr lang="es-ES" sz="2400" b="1" i="1" dirty="0" smtClean="0">
                <a:solidFill>
                  <a:srgbClr val="C00000"/>
                </a:solidFill>
              </a:rPr>
              <a:t> </a:t>
            </a:r>
            <a:r>
              <a:rPr lang="es-ES" sz="2400" b="1" i="1" dirty="0" err="1" smtClean="0">
                <a:solidFill>
                  <a:srgbClr val="C00000"/>
                </a:solidFill>
              </a:rPr>
              <a:t>Law</a:t>
            </a:r>
            <a:r>
              <a:rPr lang="es-ES" sz="2400" b="1" i="1" dirty="0" smtClean="0">
                <a:solidFill>
                  <a:srgbClr val="C00000"/>
                </a:solidFill>
              </a:rPr>
              <a:t> of </a:t>
            </a:r>
            <a:r>
              <a:rPr lang="es-ES" sz="2400" b="1" i="1" dirty="0" err="1" smtClean="0">
                <a:solidFill>
                  <a:srgbClr val="C00000"/>
                </a:solidFill>
              </a:rPr>
              <a:t>the</a:t>
            </a:r>
            <a:r>
              <a:rPr lang="es-ES" sz="2400" b="1" i="1" dirty="0" smtClean="0">
                <a:solidFill>
                  <a:srgbClr val="C00000"/>
                </a:solidFill>
              </a:rPr>
              <a:t>  </a:t>
            </a:r>
            <a:r>
              <a:rPr lang="es-ES" sz="2400" b="1" i="1" dirty="0" err="1" smtClean="0">
                <a:solidFill>
                  <a:srgbClr val="C00000"/>
                </a:solidFill>
              </a:rPr>
              <a:t>Land</a:t>
            </a:r>
            <a:r>
              <a:rPr lang="es-ES" sz="2400" b="1" i="1" dirty="0" smtClean="0"/>
              <a:t>; </a:t>
            </a:r>
            <a:r>
              <a:rPr lang="es-ES" sz="2400" i="1" dirty="0" err="1" smtClean="0"/>
              <a:t>an</a:t>
            </a:r>
            <a:r>
              <a:rPr lang="es-ES" sz="2400" i="1" dirty="0" smtClean="0"/>
              <a:t> </a:t>
            </a:r>
            <a:r>
              <a:rPr lang="es-ES" sz="2400" b="1" i="1" dirty="0" err="1" smtClean="0">
                <a:solidFill>
                  <a:srgbClr val="7030A0"/>
                </a:solidFill>
              </a:rPr>
              <a:t>the</a:t>
            </a:r>
            <a:r>
              <a:rPr lang="es-ES" sz="2400" b="1" i="1" dirty="0" smtClean="0">
                <a:solidFill>
                  <a:srgbClr val="7030A0"/>
                </a:solidFill>
              </a:rPr>
              <a:t> </a:t>
            </a:r>
            <a:r>
              <a:rPr lang="es-ES" sz="2400" b="1" i="1" dirty="0" err="1" smtClean="0">
                <a:solidFill>
                  <a:srgbClr val="7030A0"/>
                </a:solidFill>
              </a:rPr>
              <a:t>Judges</a:t>
            </a:r>
            <a:r>
              <a:rPr lang="es-ES" sz="2400" b="1" i="1" dirty="0" smtClean="0">
                <a:solidFill>
                  <a:srgbClr val="7030A0"/>
                </a:solidFill>
              </a:rPr>
              <a:t> </a:t>
            </a:r>
            <a:r>
              <a:rPr lang="es-ES" sz="2400" i="1" dirty="0" smtClean="0"/>
              <a:t>in </a:t>
            </a:r>
            <a:r>
              <a:rPr lang="es-ES" sz="2400" i="1" dirty="0" err="1" smtClean="0"/>
              <a:t>every</a:t>
            </a:r>
            <a:r>
              <a:rPr lang="es-ES" sz="2400" i="1" dirty="0" smtClean="0"/>
              <a:t> </a:t>
            </a:r>
            <a:r>
              <a:rPr lang="es-ES" sz="2400" i="1" dirty="0" err="1" smtClean="0"/>
              <a:t>State</a:t>
            </a:r>
            <a:r>
              <a:rPr lang="es-ES" sz="2400" i="1" dirty="0" smtClean="0"/>
              <a:t> </a:t>
            </a:r>
            <a:r>
              <a:rPr lang="es-ES" sz="2400" b="1" i="1" dirty="0" err="1" smtClean="0"/>
              <a:t>shall</a:t>
            </a:r>
            <a:r>
              <a:rPr lang="es-ES" sz="2400" b="1" i="1" dirty="0" smtClean="0"/>
              <a:t> </a:t>
            </a:r>
            <a:r>
              <a:rPr lang="es-ES" sz="2400" b="1" i="1" dirty="0" err="1" smtClean="0"/>
              <a:t>be</a:t>
            </a:r>
            <a:r>
              <a:rPr lang="es-ES" sz="2400" b="1" i="1" dirty="0" smtClean="0"/>
              <a:t> </a:t>
            </a:r>
            <a:r>
              <a:rPr lang="es-ES" sz="2400" b="1" i="1" dirty="0" err="1" smtClean="0"/>
              <a:t>bound</a:t>
            </a:r>
            <a:r>
              <a:rPr lang="es-ES" sz="2400" b="1" i="1" dirty="0" smtClean="0"/>
              <a:t> </a:t>
            </a:r>
            <a:r>
              <a:rPr lang="es-ES" sz="2400" b="1" i="1" dirty="0" err="1" smtClean="0"/>
              <a:t>thereby</a:t>
            </a:r>
            <a:r>
              <a:rPr lang="es-ES" sz="2400" i="1" dirty="0" smtClean="0"/>
              <a:t>, </a:t>
            </a:r>
            <a:r>
              <a:rPr lang="es-ES" sz="2400" i="1" dirty="0" err="1" smtClean="0"/>
              <a:t>any</a:t>
            </a:r>
            <a:r>
              <a:rPr lang="es-ES" sz="2400" i="1" dirty="0" smtClean="0"/>
              <a:t> </a:t>
            </a:r>
            <a:r>
              <a:rPr lang="es-ES" sz="2400" i="1" dirty="0" err="1" smtClean="0"/>
              <a:t>Thing</a:t>
            </a:r>
            <a:r>
              <a:rPr lang="es-ES" sz="2400" i="1" dirty="0" smtClean="0"/>
              <a:t> in </a:t>
            </a:r>
            <a:r>
              <a:rPr lang="es-ES" sz="2400" i="1" dirty="0" err="1" smtClean="0"/>
              <a:t>the</a:t>
            </a:r>
            <a:r>
              <a:rPr lang="es-ES" sz="2400" i="1" dirty="0" smtClean="0"/>
              <a:t> </a:t>
            </a:r>
            <a:r>
              <a:rPr lang="es-ES" sz="2400" i="1" dirty="0" err="1" smtClean="0"/>
              <a:t>Constitution</a:t>
            </a:r>
            <a:r>
              <a:rPr lang="es-ES" sz="2400" i="1" dirty="0" smtClean="0"/>
              <a:t> </a:t>
            </a:r>
            <a:r>
              <a:rPr lang="es-ES" sz="2400" i="1" dirty="0" err="1" smtClean="0"/>
              <a:t>or</a:t>
            </a:r>
            <a:r>
              <a:rPr lang="es-ES" sz="2400" i="1" dirty="0" smtClean="0"/>
              <a:t> </a:t>
            </a:r>
            <a:r>
              <a:rPr lang="es-ES" sz="2400" i="1" dirty="0" err="1" smtClean="0"/>
              <a:t>Law</a:t>
            </a:r>
            <a:r>
              <a:rPr lang="es-ES" sz="2400" i="1" dirty="0" smtClean="0"/>
              <a:t> of </a:t>
            </a:r>
            <a:r>
              <a:rPr lang="es-ES" sz="2400" i="1" dirty="0" err="1" smtClean="0"/>
              <a:t>any</a:t>
            </a:r>
            <a:r>
              <a:rPr lang="es-ES" sz="2400" i="1" dirty="0" smtClean="0"/>
              <a:t> </a:t>
            </a:r>
            <a:r>
              <a:rPr lang="es-ES" sz="2400" i="1" dirty="0" err="1" smtClean="0"/>
              <a:t>State</a:t>
            </a:r>
            <a:r>
              <a:rPr lang="es-ES" sz="2400" i="1" dirty="0" smtClean="0"/>
              <a:t> </a:t>
            </a:r>
            <a:r>
              <a:rPr lang="es-ES" sz="2400" i="1" dirty="0" err="1" smtClean="0"/>
              <a:t>to</a:t>
            </a:r>
            <a:r>
              <a:rPr lang="es-ES" sz="2400" i="1" dirty="0" smtClean="0"/>
              <a:t> </a:t>
            </a:r>
            <a:r>
              <a:rPr lang="es-ES" sz="2400" i="1" dirty="0" err="1" smtClean="0"/>
              <a:t>the</a:t>
            </a:r>
            <a:r>
              <a:rPr lang="es-ES" sz="2400" i="1" dirty="0" smtClean="0"/>
              <a:t> </a:t>
            </a:r>
            <a:r>
              <a:rPr lang="es-ES" sz="2400" i="1" dirty="0" err="1" smtClean="0"/>
              <a:t>Contrary</a:t>
            </a:r>
            <a:r>
              <a:rPr lang="es-ES" sz="2400" i="1" dirty="0" smtClean="0"/>
              <a:t> </a:t>
            </a:r>
            <a:r>
              <a:rPr lang="es-ES" sz="2400" i="1" dirty="0" err="1" smtClean="0"/>
              <a:t>notwithstanding</a:t>
            </a:r>
            <a:r>
              <a:rPr lang="es-ES" sz="2400" dirty="0" smtClean="0"/>
              <a:t>”. </a:t>
            </a:r>
          </a:p>
          <a:p>
            <a:pPr>
              <a:buFont typeface="Arial" charset="0"/>
              <a:buNone/>
            </a:pPr>
            <a:endParaRPr lang="es-ES" sz="2400" dirty="0" smtClean="0"/>
          </a:p>
          <a:p>
            <a:pPr>
              <a:buNone/>
            </a:pPr>
            <a:r>
              <a:rPr lang="en-US" sz="2400" b="1" dirty="0" smtClean="0"/>
              <a:t>Art. 31</a:t>
            </a:r>
            <a:r>
              <a:rPr lang="en-US" sz="2400" dirty="0" smtClean="0"/>
              <a:t>: “</a:t>
            </a:r>
            <a:r>
              <a:rPr lang="es-AR" sz="2400" dirty="0" smtClean="0"/>
              <a:t>Esta Constitución, las leyes de la Nación que en su consecuencia se dicten por el Congreso y los tratados con las potencias extranjeras son la </a:t>
            </a:r>
            <a:r>
              <a:rPr lang="es-AR" sz="2400" b="1" dirty="0" smtClean="0">
                <a:solidFill>
                  <a:srgbClr val="C00000"/>
                </a:solidFill>
              </a:rPr>
              <a:t>ley suprema de la Nación</a:t>
            </a:r>
            <a:r>
              <a:rPr lang="es-AR" sz="2400" dirty="0" smtClean="0"/>
              <a:t>; y las </a:t>
            </a:r>
            <a:r>
              <a:rPr lang="es-AR" sz="2400" b="1" dirty="0" smtClean="0">
                <a:solidFill>
                  <a:srgbClr val="7030A0"/>
                </a:solidFill>
              </a:rPr>
              <a:t>autoridades</a:t>
            </a:r>
            <a:r>
              <a:rPr lang="es-AR" sz="2400" b="1" dirty="0" smtClean="0"/>
              <a:t> </a:t>
            </a:r>
            <a:r>
              <a:rPr lang="es-AR" sz="2400" dirty="0" smtClean="0"/>
              <a:t>de cada provincia están obligadas a conformarse a ella, no obstante cualquiera disposición en contrario que contengan las leyes o constituciones provinciales, salvo para la provincia de Buenos Aires, los tratados ratificados después del Pacto de 11 de noviembre de 1859”.</a:t>
            </a: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CAUSA FORMAL</a:t>
            </a:r>
          </a:p>
        </p:txBody>
      </p:sp>
      <p:sp>
        <p:nvSpPr>
          <p:cNvPr id="29699" name="Content Placeholder 2"/>
          <p:cNvSpPr>
            <a:spLocks noGrp="1"/>
          </p:cNvSpPr>
          <p:nvPr>
            <p:ph idx="1"/>
          </p:nvPr>
        </p:nvSpPr>
        <p:spPr/>
        <p:txBody>
          <a:bodyPr/>
          <a:lstStyle/>
          <a:p>
            <a:r>
              <a:rPr lang="es-AR" dirty="0" smtClean="0"/>
              <a:t>Constitución = </a:t>
            </a:r>
            <a:r>
              <a:rPr lang="es-AR" sz="2800" dirty="0" smtClean="0"/>
              <a:t>conjunto normas jurídicas </a:t>
            </a:r>
            <a:r>
              <a:rPr lang="es-AR" sz="2800" b="1" i="1" dirty="0" smtClean="0"/>
              <a:t>escritas</a:t>
            </a:r>
          </a:p>
          <a:p>
            <a:r>
              <a:rPr lang="es-AR" dirty="0" smtClean="0"/>
              <a:t>Técnica jurídica: juicios de validez</a:t>
            </a:r>
          </a:p>
          <a:p>
            <a:r>
              <a:rPr lang="es-AR" dirty="0" smtClean="0"/>
              <a:t>Normas Jurídicas </a:t>
            </a:r>
            <a:r>
              <a:rPr lang="es-AR" b="1" dirty="0" smtClean="0"/>
              <a:t>Superiores </a:t>
            </a:r>
            <a:r>
              <a:rPr lang="es-AR" dirty="0" smtClean="0"/>
              <a:t>(</a:t>
            </a:r>
            <a:r>
              <a:rPr lang="es-AR" i="1" dirty="0" err="1" smtClean="0"/>
              <a:t>prius</a:t>
            </a:r>
            <a:r>
              <a:rPr lang="es-AR" i="1" dirty="0" smtClean="0"/>
              <a:t> </a:t>
            </a:r>
            <a:r>
              <a:rPr lang="es-AR" dirty="0" smtClean="0"/>
              <a:t>político)</a:t>
            </a:r>
            <a:endParaRPr lang="es-AR" b="1" dirty="0" smtClean="0"/>
          </a:p>
          <a:p>
            <a:r>
              <a:rPr lang="es-AR" i="1" dirty="0" smtClean="0"/>
              <a:t>“</a:t>
            </a:r>
            <a:r>
              <a:rPr lang="es-AR" i="1" dirty="0" err="1" smtClean="0"/>
              <a:t>Lex</a:t>
            </a:r>
            <a:r>
              <a:rPr lang="es-AR" i="1" dirty="0" smtClean="0"/>
              <a:t> superior </a:t>
            </a:r>
            <a:r>
              <a:rPr lang="es-AR" i="1" dirty="0" err="1" smtClean="0"/>
              <a:t>derogat</a:t>
            </a:r>
            <a:r>
              <a:rPr lang="es-AR" i="1" dirty="0" smtClean="0"/>
              <a:t> </a:t>
            </a:r>
            <a:r>
              <a:rPr lang="es-AR" i="1" dirty="0" err="1" smtClean="0"/>
              <a:t>inferiori</a:t>
            </a:r>
            <a:r>
              <a:rPr lang="es-AR" i="1" dirty="0" smtClean="0"/>
              <a:t>”</a:t>
            </a:r>
            <a:r>
              <a:rPr lang="es-AR" dirty="0" smtClean="0"/>
              <a:t> : </a:t>
            </a:r>
          </a:p>
          <a:p>
            <a:pPr lvl="1"/>
            <a:r>
              <a:rPr lang="es-AR" dirty="0" smtClean="0"/>
              <a:t>Ordenamiento jerárquico de normas jurídicas</a:t>
            </a:r>
          </a:p>
          <a:p>
            <a:pPr lvl="1">
              <a:buNone/>
            </a:pPr>
            <a:endParaRPr lang="es-AR" b="1" dirty="0" smtClean="0"/>
          </a:p>
          <a:p>
            <a:r>
              <a:rPr lang="es-AR" b="1" dirty="0" smtClean="0"/>
              <a:t>RIGIDEZ</a:t>
            </a:r>
            <a:r>
              <a:rPr lang="es-AR" dirty="0" smtClean="0"/>
              <a:t>: procedimiento agravado de elaboración de normas constitucionales: Fuente </a:t>
            </a:r>
            <a:r>
              <a:rPr lang="es-AR" dirty="0" smtClean="0">
                <a:solidFill>
                  <a:srgbClr val="00B050"/>
                </a:solidFill>
              </a:rPr>
              <a:t>propia </a:t>
            </a:r>
            <a:r>
              <a:rPr lang="es-AR" dirty="0" smtClean="0"/>
              <a:t>de Derecho Constitucional</a:t>
            </a:r>
          </a:p>
          <a:p>
            <a:pPr>
              <a:buNone/>
            </a:pPr>
            <a:endParaRPr lang="es-AR" dirty="0" smtClean="0"/>
          </a:p>
          <a:p>
            <a:endParaRPr lang="en-US" dirty="0" smtClean="0"/>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15 Trapecio"/>
          <p:cNvSpPr/>
          <p:nvPr/>
        </p:nvSpPr>
        <p:spPr>
          <a:xfrm rot="10800000">
            <a:off x="3962400" y="4572000"/>
            <a:ext cx="1219200" cy="914400"/>
          </a:xfrm>
          <a:prstGeom prst="trapezoid">
            <a:avLst>
              <a:gd name="adj" fmla="val 42911"/>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2210" name="Rectangle 2"/>
          <p:cNvSpPr>
            <a:spLocks noGrp="1" noChangeArrowheads="1"/>
          </p:cNvSpPr>
          <p:nvPr>
            <p:ph type="title"/>
          </p:nvPr>
        </p:nvSpPr>
        <p:spPr>
          <a:xfrm>
            <a:off x="1295400" y="304800"/>
            <a:ext cx="6189663" cy="793750"/>
          </a:xfrm>
        </p:spPr>
        <p:txBody>
          <a:bodyPr/>
          <a:lstStyle/>
          <a:p>
            <a:r>
              <a:rPr lang="es-ES_tradnl" dirty="0" smtClean="0">
                <a:effectLst>
                  <a:outerShdw blurRad="38100" dist="38100" dir="2700000" algn="tl">
                    <a:srgbClr val="000000">
                      <a:alpha val="43137"/>
                    </a:srgbClr>
                  </a:outerShdw>
                </a:effectLst>
              </a:rPr>
              <a:t>Ordenamiento Normativo</a:t>
            </a:r>
            <a:endParaRPr lang="es-ES_tradnl" dirty="0">
              <a:effectLst>
                <a:outerShdw blurRad="38100" dist="38100" dir="2700000" algn="tl">
                  <a:srgbClr val="000000">
                    <a:alpha val="43137"/>
                  </a:srgbClr>
                </a:outerShdw>
              </a:effectLst>
            </a:endParaRPr>
          </a:p>
        </p:txBody>
      </p:sp>
      <p:grpSp>
        <p:nvGrpSpPr>
          <p:cNvPr id="2" name="Group 3"/>
          <p:cNvGrpSpPr>
            <a:grpSpLocks/>
          </p:cNvGrpSpPr>
          <p:nvPr/>
        </p:nvGrpSpPr>
        <p:grpSpPr bwMode="auto">
          <a:xfrm rot="10800000">
            <a:off x="838199" y="1371600"/>
            <a:ext cx="7314657" cy="3200792"/>
            <a:chOff x="778" y="1560"/>
            <a:chExt cx="5171" cy="2280"/>
          </a:xfrm>
          <a:effectLst>
            <a:glow rad="101600">
              <a:schemeClr val="accent1">
                <a:satMod val="175000"/>
                <a:alpha val="40000"/>
              </a:schemeClr>
            </a:glow>
          </a:effectLst>
        </p:grpSpPr>
        <p:sp>
          <p:nvSpPr>
            <p:cNvPr id="222213" name="Pyr2"/>
            <p:cNvSpPr>
              <a:spLocks noEditPoints="1" noChangeArrowheads="1"/>
            </p:cNvSpPr>
            <p:nvPr/>
          </p:nvSpPr>
          <p:spPr bwMode="auto">
            <a:xfrm>
              <a:off x="2322" y="1560"/>
              <a:ext cx="2011" cy="698"/>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chemeClr val="accent5">
                <a:lumMod val="75000"/>
              </a:schemeClr>
            </a:solidFill>
            <a:ln>
              <a:headEnd/>
              <a:tailEnd/>
            </a:ln>
          </p:spPr>
          <p:style>
            <a:lnRef idx="2">
              <a:schemeClr val="accent1"/>
            </a:lnRef>
            <a:fillRef idx="1">
              <a:schemeClr val="lt1"/>
            </a:fillRef>
            <a:effectRef idx="0">
              <a:schemeClr val="accent1"/>
            </a:effectRef>
            <a:fontRef idx="minor">
              <a:schemeClr val="dk1"/>
            </a:fontRef>
          </p:style>
          <p:txBody>
            <a:bodyPr/>
            <a:lstStyle/>
            <a:p>
              <a:endParaRPr lang="es-AR"/>
            </a:p>
          </p:txBody>
        </p:sp>
        <p:sp>
          <p:nvSpPr>
            <p:cNvPr id="222214" name="Pyr3"/>
            <p:cNvSpPr>
              <a:spLocks noEditPoints="1" noChangeArrowheads="1"/>
            </p:cNvSpPr>
            <p:nvPr/>
          </p:nvSpPr>
          <p:spPr bwMode="auto">
            <a:xfrm>
              <a:off x="1586" y="2258"/>
              <a:ext cx="3425" cy="818"/>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chemeClr val="accent5">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a:lstStyle/>
            <a:p>
              <a:endParaRPr lang="es-A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2215" name="Pyr4"/>
            <p:cNvSpPr>
              <a:spLocks noEditPoints="1" noChangeArrowheads="1"/>
            </p:cNvSpPr>
            <p:nvPr/>
          </p:nvSpPr>
          <p:spPr bwMode="auto">
            <a:xfrm>
              <a:off x="778" y="3076"/>
              <a:ext cx="5171" cy="764"/>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chemeClr val="accent5">
                <a:lumMod val="20000"/>
                <a:lumOff val="80000"/>
              </a:schemeClr>
            </a:solidFill>
            <a:ln w="38100">
              <a:solidFill>
                <a:schemeClr val="accent5">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endParaRPr lang="es-AR"/>
            </a:p>
          </p:txBody>
        </p:sp>
      </p:grpSp>
      <p:sp>
        <p:nvSpPr>
          <p:cNvPr id="222216" name="Text Box 8"/>
          <p:cNvSpPr txBox="1">
            <a:spLocks noChangeArrowheads="1"/>
          </p:cNvSpPr>
          <p:nvPr/>
        </p:nvSpPr>
        <p:spPr bwMode="auto">
          <a:xfrm>
            <a:off x="3048000" y="4876800"/>
            <a:ext cx="3200400" cy="769441"/>
          </a:xfrm>
          <a:prstGeom prst="rect">
            <a:avLst/>
          </a:prstGeom>
          <a:noFill/>
          <a:ln w="9525">
            <a:noFill/>
            <a:miter lim="800000"/>
            <a:headEnd/>
            <a:tailEnd/>
          </a:ln>
          <a:effectLst/>
        </p:spPr>
        <p:txBody>
          <a:bodyPr wrap="square">
            <a:spAutoFit/>
          </a:bodyPr>
          <a:lstStyle/>
          <a:p>
            <a:r>
              <a:rPr lang="es-ES_tradnl" sz="4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j-lt"/>
              </a:rPr>
              <a:t>Constitución</a:t>
            </a:r>
            <a:endParaRPr lang="es-ES_tradnl" sz="44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j-lt"/>
            </a:endParaRPr>
          </a:p>
        </p:txBody>
      </p:sp>
      <p:sp>
        <p:nvSpPr>
          <p:cNvPr id="222217" name="Text Box 9"/>
          <p:cNvSpPr txBox="1">
            <a:spLocks noChangeArrowheads="1"/>
          </p:cNvSpPr>
          <p:nvPr/>
        </p:nvSpPr>
        <p:spPr bwMode="auto">
          <a:xfrm>
            <a:off x="3810000" y="2590800"/>
            <a:ext cx="1752600" cy="830997"/>
          </a:xfrm>
          <a:prstGeom prst="rect">
            <a:avLst/>
          </a:prstGeom>
          <a:noFill/>
          <a:ln w="9525">
            <a:noFill/>
            <a:miter lim="800000"/>
            <a:headEnd/>
            <a:tailEnd/>
          </a:ln>
          <a:effectLst/>
        </p:spPr>
        <p:txBody>
          <a:bodyPr wrap="square">
            <a:spAutoFit/>
          </a:bodyPr>
          <a:lstStyle/>
          <a:p>
            <a:r>
              <a:rPr lang="es-ES_tradnl" sz="4800" b="1"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Leyes</a:t>
            </a:r>
            <a:endParaRPr lang="es-ES_tradnl" sz="48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endParaRPr>
          </a:p>
        </p:txBody>
      </p:sp>
      <p:sp>
        <p:nvSpPr>
          <p:cNvPr id="222218" name="Text Box 10"/>
          <p:cNvSpPr txBox="1">
            <a:spLocks noChangeArrowheads="1"/>
          </p:cNvSpPr>
          <p:nvPr/>
        </p:nvSpPr>
        <p:spPr bwMode="auto">
          <a:xfrm>
            <a:off x="3200400" y="1447800"/>
            <a:ext cx="3846063" cy="646331"/>
          </a:xfrm>
          <a:prstGeom prst="rect">
            <a:avLst/>
          </a:prstGeom>
          <a:noFill/>
          <a:ln w="9525">
            <a:noFill/>
            <a:miter lim="800000"/>
            <a:headEnd/>
            <a:tailEnd/>
          </a:ln>
          <a:effectLst/>
        </p:spPr>
        <p:txBody>
          <a:bodyPr wrap="square">
            <a:spAutoFit/>
          </a:bodyPr>
          <a:lstStyle/>
          <a:p>
            <a:r>
              <a:rPr lang="es-ES_tradnl" sz="36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R</a:t>
            </a:r>
            <a:r>
              <a:rPr lang="es-ES_tradnl" sz="3600" b="1"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eglamentos</a:t>
            </a:r>
            <a:endParaRPr lang="es-ES_tradnl" sz="36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endParaRPr>
          </a:p>
        </p:txBody>
      </p:sp>
      <p:sp>
        <p:nvSpPr>
          <p:cNvPr id="18" name="Text Box 9"/>
          <p:cNvSpPr txBox="1">
            <a:spLocks noChangeArrowheads="1"/>
          </p:cNvSpPr>
          <p:nvPr/>
        </p:nvSpPr>
        <p:spPr bwMode="auto">
          <a:xfrm>
            <a:off x="3352800" y="3657600"/>
            <a:ext cx="2362200" cy="830997"/>
          </a:xfrm>
          <a:prstGeom prst="rect">
            <a:avLst/>
          </a:prstGeom>
          <a:noFill/>
          <a:ln w="9525">
            <a:noFill/>
            <a:miter lim="800000"/>
            <a:headEnd/>
            <a:tailEnd/>
          </a:ln>
          <a:effectLst/>
        </p:spPr>
        <p:txBody>
          <a:bodyPr wrap="square">
            <a:spAutoFit/>
          </a:bodyPr>
          <a:lstStyle/>
          <a:p>
            <a:r>
              <a:rPr lang="es-ES_tradnl" sz="48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T</a:t>
            </a:r>
            <a:r>
              <a:rPr lang="es-ES_tradnl" sz="4800" b="1"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ratados</a:t>
            </a:r>
            <a:endParaRPr lang="es-ES_tradnl" sz="48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endParaRPr>
          </a:p>
        </p:txBody>
      </p:sp>
      <p:sp>
        <p:nvSpPr>
          <p:cNvPr id="19" name="18 CuadroTexto"/>
          <p:cNvSpPr txBox="1"/>
          <p:nvPr/>
        </p:nvSpPr>
        <p:spPr>
          <a:xfrm>
            <a:off x="3352800" y="4648200"/>
            <a:ext cx="2667000" cy="461665"/>
          </a:xfrm>
          <a:prstGeom prst="rect">
            <a:avLst/>
          </a:prstGeom>
          <a:noFill/>
        </p:spPr>
        <p:txBody>
          <a:bodyPr wrap="square" rtlCol="0">
            <a:spAutoFit/>
          </a:bodyPr>
          <a:lstStyle/>
          <a:p>
            <a:r>
              <a:rPr lang="es-A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Tratados de DDHH</a:t>
            </a:r>
            <a:endParaRPr lang="es-A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2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22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2222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222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2210" grpId="0" autoUpdateAnimBg="0"/>
      <p:bldP spid="222216" grpId="0" autoUpdateAnimBg="0"/>
      <p:bldP spid="222217" grpId="0" autoUpdateAnimBg="0"/>
      <p:bldP spid="222218" grpId="0" autoUpdateAnimBg="0"/>
      <p:bldP spid="18" grpId="0" autoUpdateAnimBg="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CAUSA FINAL</a:t>
            </a:r>
          </a:p>
        </p:txBody>
      </p:sp>
      <p:sp>
        <p:nvSpPr>
          <p:cNvPr id="30723" name="Content Placeholder 2"/>
          <p:cNvSpPr>
            <a:spLocks noGrp="1"/>
          </p:cNvSpPr>
          <p:nvPr>
            <p:ph idx="1"/>
          </p:nvPr>
        </p:nvSpPr>
        <p:spPr>
          <a:xfrm>
            <a:off x="457200" y="1828800"/>
            <a:ext cx="8229600" cy="4525963"/>
          </a:xfrm>
        </p:spPr>
        <p:txBody>
          <a:bodyPr/>
          <a:lstStyle/>
          <a:p>
            <a:pPr marL="571500" indent="-571500">
              <a:buNone/>
            </a:pPr>
            <a:r>
              <a:rPr lang="en-US" dirty="0" smtClean="0"/>
              <a:t>FINALIDAD INMEDIATA:</a:t>
            </a:r>
          </a:p>
          <a:p>
            <a:pPr marL="571500" indent="-571500">
              <a:buFont typeface="+mj-lt"/>
              <a:buAutoNum type="romanUcPeriod"/>
            </a:pPr>
            <a:r>
              <a:rPr lang="en-US" dirty="0" err="1" smtClean="0"/>
              <a:t>Conservación</a:t>
            </a:r>
            <a:r>
              <a:rPr lang="en-US" dirty="0" smtClean="0"/>
              <a:t> del </a:t>
            </a:r>
            <a:r>
              <a:rPr lang="en-US" dirty="0" err="1" smtClean="0"/>
              <a:t>orden</a:t>
            </a:r>
            <a:r>
              <a:rPr lang="en-US" dirty="0" smtClean="0"/>
              <a:t> </a:t>
            </a:r>
            <a:r>
              <a:rPr lang="en-US" dirty="0" err="1" smtClean="0"/>
              <a:t>constitucional</a:t>
            </a:r>
            <a:endParaRPr lang="en-US" dirty="0" smtClean="0"/>
          </a:p>
          <a:p>
            <a:pPr marL="571500" indent="-571500">
              <a:buFont typeface="+mj-lt"/>
              <a:buAutoNum type="romanUcPeriod"/>
            </a:pPr>
            <a:r>
              <a:rPr lang="en-US" dirty="0" err="1" smtClean="0"/>
              <a:t>Fuerza</a:t>
            </a:r>
            <a:r>
              <a:rPr lang="en-US" dirty="0" smtClean="0"/>
              <a:t> </a:t>
            </a:r>
            <a:r>
              <a:rPr lang="en-US" dirty="0" err="1" smtClean="0"/>
              <a:t>normativa</a:t>
            </a:r>
            <a:r>
              <a:rPr lang="en-US" dirty="0" smtClean="0"/>
              <a:t> </a:t>
            </a:r>
            <a:r>
              <a:rPr lang="en-US" dirty="0" err="1" smtClean="0"/>
              <a:t>vinculante</a:t>
            </a:r>
            <a:endParaRPr lang="en-US" dirty="0" smtClean="0"/>
          </a:p>
          <a:p>
            <a:pPr marL="1371600" lvl="2" indent="-571500">
              <a:buFont typeface="+mj-lt"/>
              <a:buAutoNum type="alphaLcPeriod"/>
            </a:pPr>
            <a:r>
              <a:rPr lang="en-US" sz="2600" dirty="0" err="1" smtClean="0"/>
              <a:t>Derechos</a:t>
            </a:r>
            <a:r>
              <a:rPr lang="en-US" sz="2600" dirty="0" smtClean="0"/>
              <a:t> </a:t>
            </a:r>
            <a:r>
              <a:rPr lang="en-US" sz="2600" dirty="0" err="1" smtClean="0"/>
              <a:t>Fundamentales</a:t>
            </a:r>
            <a:endParaRPr lang="en-US" sz="2600" dirty="0" smtClean="0"/>
          </a:p>
          <a:p>
            <a:pPr marL="1371600" lvl="2" indent="-571500">
              <a:spcAft>
                <a:spcPts val="1200"/>
              </a:spcAft>
              <a:buFont typeface="+mj-lt"/>
              <a:buAutoNum type="alphaLcPeriod"/>
            </a:pPr>
            <a:r>
              <a:rPr lang="en-US" sz="2600" dirty="0" err="1" smtClean="0"/>
              <a:t>División</a:t>
            </a:r>
            <a:r>
              <a:rPr lang="en-US" sz="2600" dirty="0" smtClean="0"/>
              <a:t> de </a:t>
            </a:r>
            <a:r>
              <a:rPr lang="en-US" sz="2600" dirty="0" err="1" smtClean="0"/>
              <a:t>poderes</a:t>
            </a:r>
            <a:endParaRPr lang="en-US" sz="2600" dirty="0" smtClean="0"/>
          </a:p>
          <a:p>
            <a:pPr marL="0" lvl="2" indent="-571500">
              <a:spcAft>
                <a:spcPts val="1200"/>
              </a:spcAft>
              <a:buNone/>
            </a:pPr>
            <a:r>
              <a:rPr lang="en-US" sz="2600" dirty="0" smtClean="0"/>
              <a:t>* </a:t>
            </a:r>
            <a:r>
              <a:rPr lang="en-US" sz="2600" dirty="0" err="1" smtClean="0"/>
              <a:t>Artículo</a:t>
            </a:r>
            <a:r>
              <a:rPr lang="en-US" sz="2600" dirty="0" smtClean="0"/>
              <a:t> 16 de </a:t>
            </a:r>
            <a:r>
              <a:rPr lang="en-US" sz="2600" dirty="0" err="1" smtClean="0"/>
              <a:t>Declaración</a:t>
            </a:r>
            <a:r>
              <a:rPr lang="en-US" sz="2600" dirty="0" smtClean="0"/>
              <a:t> de DD.HH.</a:t>
            </a:r>
            <a:endParaRPr lang="en-US" sz="22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CAUSA FINAL</a:t>
            </a:r>
            <a:endParaRPr lang="es-AR" dirty="0"/>
          </a:p>
        </p:txBody>
      </p:sp>
      <p:sp>
        <p:nvSpPr>
          <p:cNvPr id="3" name="2 Marcador de contenido"/>
          <p:cNvSpPr>
            <a:spLocks noGrp="1"/>
          </p:cNvSpPr>
          <p:nvPr>
            <p:ph idx="1"/>
          </p:nvPr>
        </p:nvSpPr>
        <p:spPr>
          <a:xfrm>
            <a:off x="304800" y="1600200"/>
            <a:ext cx="8458200" cy="4525963"/>
          </a:xfrm>
        </p:spPr>
        <p:txBody>
          <a:bodyPr/>
          <a:lstStyle/>
          <a:p>
            <a:pPr marL="571500" indent="-571500">
              <a:buNone/>
            </a:pPr>
            <a:r>
              <a:rPr lang="es-AR" dirty="0" smtClean="0"/>
              <a:t>FINALIDAD ÚLTIMA:</a:t>
            </a:r>
          </a:p>
          <a:p>
            <a:pPr marL="571500" indent="-571500">
              <a:buNone/>
            </a:pPr>
            <a:endParaRPr lang="es-AR" dirty="0" smtClean="0"/>
          </a:p>
          <a:p>
            <a:pPr marL="571500" indent="-571500">
              <a:buFont typeface="+mj-lt"/>
              <a:buAutoNum type="alphaUcPeriod"/>
            </a:pPr>
            <a:r>
              <a:rPr lang="es-AR" dirty="0" smtClean="0"/>
              <a:t>Fuente de Fuentes del Derecho </a:t>
            </a:r>
            <a:r>
              <a:rPr lang="es-AR" sz="2800" dirty="0" smtClean="0"/>
              <a:t>(</a:t>
            </a:r>
            <a:r>
              <a:rPr lang="es-AR" sz="2800" i="1" dirty="0" smtClean="0"/>
              <a:t>norma </a:t>
            </a:r>
            <a:r>
              <a:rPr lang="es-AR" sz="2800" i="1" dirty="0" err="1" smtClean="0"/>
              <a:t>normarum</a:t>
            </a:r>
            <a:r>
              <a:rPr lang="es-AR" sz="2800" dirty="0" smtClean="0"/>
              <a:t>)</a:t>
            </a:r>
            <a:r>
              <a:rPr lang="es-AR" dirty="0" smtClean="0"/>
              <a:t>. Sistema jerárquico de normas.</a:t>
            </a:r>
          </a:p>
          <a:p>
            <a:pPr marL="571500" indent="-571500">
              <a:buNone/>
            </a:pPr>
            <a:endParaRPr lang="es-AR" dirty="0" smtClean="0"/>
          </a:p>
          <a:p>
            <a:pPr marL="571500" indent="-571500">
              <a:buNone/>
            </a:pPr>
            <a:r>
              <a:rPr lang="es-AR" dirty="0" smtClean="0"/>
              <a:t> 	- BLOQUE DE CONSTITUCIONALIDAD:</a:t>
            </a:r>
          </a:p>
          <a:p>
            <a:pPr marL="571500" indent="-571500">
              <a:buNone/>
            </a:pPr>
            <a:r>
              <a:rPr lang="es-AR" sz="3000" dirty="0" smtClean="0"/>
              <a:t>Constitución + normas con “jerarquía constitucional”</a:t>
            </a:r>
          </a:p>
          <a:p>
            <a:pPr marL="571500" indent="-571500">
              <a:buNone/>
            </a:pPr>
            <a:endParaRPr lang="es-AR" dirty="0" smtClean="0"/>
          </a:p>
          <a:p>
            <a:pPr>
              <a:buNone/>
            </a:pPr>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Bloque Nacional</a:t>
            </a:r>
            <a:endParaRPr lang="es-AR" dirty="0"/>
          </a:p>
        </p:txBody>
      </p:sp>
      <p:sp>
        <p:nvSpPr>
          <p:cNvPr id="3" name="2 Marcador de contenido"/>
          <p:cNvSpPr>
            <a:spLocks noGrp="1"/>
          </p:cNvSpPr>
          <p:nvPr>
            <p:ph idx="1"/>
          </p:nvPr>
        </p:nvSpPr>
        <p:spPr/>
        <p:txBody>
          <a:bodyPr/>
          <a:lstStyle/>
          <a:p>
            <a:pPr marL="514350" indent="-514350">
              <a:spcBef>
                <a:spcPts val="1200"/>
              </a:spcBef>
              <a:buFont typeface="+mj-lt"/>
              <a:buAutoNum type="alphaUcPeriod"/>
            </a:pPr>
            <a:r>
              <a:rPr lang="es-AR" dirty="0" smtClean="0"/>
              <a:t>Constitución + Tratados DD.HH.</a:t>
            </a:r>
          </a:p>
          <a:p>
            <a:pPr marL="514350" indent="-514350">
              <a:spcBef>
                <a:spcPts val="1200"/>
              </a:spcBef>
              <a:buFont typeface="+mj-lt"/>
              <a:buAutoNum type="alphaUcPeriod"/>
            </a:pPr>
            <a:r>
              <a:rPr lang="es-AR" dirty="0" smtClean="0"/>
              <a:t>Tratados Internacionales</a:t>
            </a:r>
          </a:p>
          <a:p>
            <a:pPr marL="514350" indent="-514350">
              <a:spcBef>
                <a:spcPts val="1200"/>
              </a:spcBef>
              <a:buFont typeface="+mj-lt"/>
              <a:buAutoNum type="alphaUcPeriod"/>
            </a:pPr>
            <a:r>
              <a:rPr lang="es-AR" dirty="0" smtClean="0"/>
              <a:t>Leyes Nacionales: “Reserva de Ley” (Arts. 3, 4, 7, 9, 13, 15, 17, 18, 21, 36, 39, 40, 41, 42, 45, 49, 74, 75 inc. 1-2-3-8-12-15-18-19-22-23-30, 85, 86, 88, 99 inc.2, 100, 107, 108, 110, 114, 115, 118, 119, 120, 129)</a:t>
            </a:r>
          </a:p>
          <a:p>
            <a:endParaRPr lang="es-A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5800" y="228600"/>
            <a:ext cx="7772400" cy="523220"/>
          </a:xfrm>
          <a:prstGeom prst="rect">
            <a:avLst/>
          </a:prstGeom>
        </p:spPr>
        <p:txBody>
          <a:bodyPr wrap="square">
            <a:spAutoFit/>
          </a:bodyPr>
          <a:lstStyle/>
          <a:p>
            <a:r>
              <a:rPr lang="es-ES" sz="2800" dirty="0" smtClean="0">
                <a:latin typeface="+mj-lt"/>
              </a:rPr>
              <a:t>Bloque de Constitucionalidad:</a:t>
            </a:r>
            <a:r>
              <a:rPr lang="es-AR" sz="2800" dirty="0" smtClean="0"/>
              <a:t> </a:t>
            </a:r>
            <a:r>
              <a:rPr lang="es-AR" sz="2400" dirty="0" smtClean="0"/>
              <a:t>Arts. 27, 31,75. 22 y 24 </a:t>
            </a:r>
            <a:endParaRPr lang="es-AR" sz="2800" dirty="0" smtClean="0"/>
          </a:p>
        </p:txBody>
      </p:sp>
      <p:sp>
        <p:nvSpPr>
          <p:cNvPr id="7" name="6 Rectángulo"/>
          <p:cNvSpPr/>
          <p:nvPr/>
        </p:nvSpPr>
        <p:spPr>
          <a:xfrm>
            <a:off x="457200" y="914400"/>
            <a:ext cx="8153400" cy="5632311"/>
          </a:xfrm>
          <a:prstGeom prst="rect">
            <a:avLst/>
          </a:prstGeom>
          <a:noFill/>
          <a:ln w="57150"/>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marL="72000" indent="144000">
              <a:buFont typeface="Arial" pitchFamily="34" charset="0"/>
              <a:buChar char="•"/>
            </a:pPr>
            <a:r>
              <a:rPr lang="es-ES_tradnl" b="1" dirty="0" smtClean="0"/>
              <a:t>Declaración Americana de los Derechos y Deberes del Hombre</a:t>
            </a:r>
          </a:p>
          <a:p>
            <a:pPr marL="72000" indent="144000">
              <a:buFont typeface="Arial" pitchFamily="34" charset="0"/>
              <a:buChar char="•"/>
            </a:pPr>
            <a:r>
              <a:rPr lang="es-ES_tradnl" b="1" dirty="0" smtClean="0"/>
              <a:t>Declaración Universal de Derechos Humanos</a:t>
            </a:r>
          </a:p>
          <a:p>
            <a:pPr marL="72000" indent="144000">
              <a:buFont typeface="Arial" pitchFamily="34" charset="0"/>
              <a:buChar char="•"/>
            </a:pPr>
            <a:r>
              <a:rPr lang="es-ES_tradnl" b="1" dirty="0" smtClean="0"/>
              <a:t>Convención Americana sobre Derechos Humanos</a:t>
            </a:r>
          </a:p>
          <a:p>
            <a:pPr marL="72000" indent="144000">
              <a:buFont typeface="Arial" pitchFamily="34" charset="0"/>
              <a:buChar char="•"/>
            </a:pPr>
            <a:r>
              <a:rPr lang="es-ES_tradnl" b="1" dirty="0" smtClean="0"/>
              <a:t>Pacto Internacional de Derechos Económicos, Sociales y Culturales</a:t>
            </a:r>
          </a:p>
          <a:p>
            <a:pPr marL="72000" indent="144000">
              <a:buFont typeface="Arial" pitchFamily="34" charset="0"/>
              <a:buChar char="•"/>
            </a:pPr>
            <a:r>
              <a:rPr lang="es-ES_tradnl" b="1" dirty="0" smtClean="0"/>
              <a:t>Pacto Internacional de Derechos Civiles y Políticos y su Protocolo Facultativo</a:t>
            </a:r>
          </a:p>
          <a:p>
            <a:pPr marL="72000" indent="144000">
              <a:buFont typeface="Arial" pitchFamily="34" charset="0"/>
              <a:buChar char="•"/>
            </a:pPr>
            <a:r>
              <a:rPr lang="es-ES_tradnl" b="1" dirty="0" smtClean="0"/>
              <a:t>Convención sobre la Prevención y la Sanción del Delito de Genocidio</a:t>
            </a:r>
          </a:p>
          <a:p>
            <a:pPr marL="72000" indent="144000">
              <a:buFont typeface="Arial" pitchFamily="34" charset="0"/>
              <a:buChar char="•"/>
            </a:pPr>
            <a:r>
              <a:rPr lang="es-ES_tradnl" b="1" dirty="0" smtClean="0"/>
              <a:t>Convención Internacional sobre la Eliminación de todas las Formas de Discriminación Racial</a:t>
            </a:r>
          </a:p>
          <a:p>
            <a:pPr marL="72000" indent="144000">
              <a:buFont typeface="Arial" pitchFamily="34" charset="0"/>
              <a:buChar char="•"/>
            </a:pPr>
            <a:r>
              <a:rPr lang="es-ES_tradnl" b="1" dirty="0" smtClean="0"/>
              <a:t>Convención sobre la Eliminación de todas las Formas de Discriminación contra la Mujer</a:t>
            </a:r>
          </a:p>
          <a:p>
            <a:pPr marL="72000" indent="144000">
              <a:buFont typeface="Arial" pitchFamily="34" charset="0"/>
              <a:buChar char="•"/>
            </a:pPr>
            <a:r>
              <a:rPr lang="es-ES_tradnl" b="1" dirty="0" smtClean="0"/>
              <a:t>Convención contra la Tortura y otros Tratos o Penas Crueles, Inhumanos o Degradantes</a:t>
            </a:r>
          </a:p>
          <a:p>
            <a:pPr marL="72000" indent="144000">
              <a:buFont typeface="Arial" pitchFamily="34" charset="0"/>
              <a:buChar char="•"/>
            </a:pPr>
            <a:r>
              <a:rPr lang="es-ES_tradnl" b="1" dirty="0" smtClean="0"/>
              <a:t>Convención sobre los Derechos del Niño</a:t>
            </a:r>
          </a:p>
          <a:p>
            <a:pPr marL="72000" indent="144000"/>
            <a:r>
              <a:rPr lang="es-ES_tradnl" b="1" dirty="0" smtClean="0"/>
              <a:t>+ Convención Interamericana sobre Desaparición Forzada de Personas (1997)</a:t>
            </a:r>
          </a:p>
          <a:p>
            <a:pPr marL="72000" indent="144000"/>
            <a:r>
              <a:rPr lang="es-ES_tradnl" b="1" dirty="0" smtClean="0"/>
              <a:t>+ Convención sobre Imprescriptibilidad de los Crímenes de Guerra y de Lesa Humanidad (2003)</a:t>
            </a:r>
          </a:p>
          <a:p>
            <a:pPr marL="72000" indent="144000"/>
            <a:endParaRPr lang="es-ES_tradnl" b="1" dirty="0" smtClean="0"/>
          </a:p>
          <a:p>
            <a:pPr marL="72000" indent="144000"/>
            <a:r>
              <a:rPr lang="es-ES_tradnl" b="1" dirty="0" smtClean="0"/>
              <a:t>*Tratados y convenciones sobre derechos humanos aprobados por el Congreso con 2/3 de la totalidad de miembros de cada Cámara</a:t>
            </a:r>
          </a:p>
          <a:p>
            <a:pPr marL="72000" indent="144000">
              <a:buFont typeface="Arial" pitchFamily="34" charset="0"/>
              <a:buChar char="•"/>
            </a:pPr>
            <a:endParaRPr lang="es-E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CAUSA FINAL</a:t>
            </a:r>
            <a:endParaRPr lang="es-AR" dirty="0"/>
          </a:p>
        </p:txBody>
      </p:sp>
      <p:sp>
        <p:nvSpPr>
          <p:cNvPr id="3" name="2 Marcador de contenido"/>
          <p:cNvSpPr>
            <a:spLocks noGrp="1"/>
          </p:cNvSpPr>
          <p:nvPr>
            <p:ph idx="1"/>
          </p:nvPr>
        </p:nvSpPr>
        <p:spPr>
          <a:xfrm>
            <a:off x="914400" y="2332037"/>
            <a:ext cx="8229600" cy="4525963"/>
          </a:xfrm>
        </p:spPr>
        <p:txBody>
          <a:bodyPr/>
          <a:lstStyle/>
          <a:p>
            <a:pPr marL="514350" indent="-514350">
              <a:buNone/>
            </a:pPr>
            <a:r>
              <a:rPr lang="es-AR" dirty="0" smtClean="0"/>
              <a:t>B. </a:t>
            </a:r>
            <a:r>
              <a:rPr lang="es-AR" sz="3600" dirty="0" smtClean="0"/>
              <a:t>CONTROL JURÍDICO</a:t>
            </a:r>
            <a:r>
              <a:rPr lang="es-ES" sz="3600" dirty="0" smtClean="0"/>
              <a:t>: objetivado, </a:t>
            </a:r>
          </a:p>
          <a:p>
            <a:pPr marL="514350" indent="-514350">
              <a:buNone/>
            </a:pPr>
            <a:r>
              <a:rPr lang="es-ES" sz="3600" dirty="0" smtClean="0"/>
              <a:t>parámetros jurídicas, necesario, órgano</a:t>
            </a:r>
          </a:p>
          <a:p>
            <a:pPr marL="514350" indent="-514350">
              <a:buNone/>
            </a:pPr>
            <a:r>
              <a:rPr lang="es-ES" sz="3600" dirty="0" smtClean="0"/>
              <a:t>independiente.</a:t>
            </a:r>
            <a:endParaRPr lang="es-AR" sz="3600" dirty="0" smtClean="0"/>
          </a:p>
          <a:p>
            <a:pPr marL="514350" indent="-514350">
              <a:buNone/>
            </a:pPr>
            <a:r>
              <a:rPr lang="es-AR" sz="3600" dirty="0" smtClean="0"/>
              <a:t>“El Guardián de la Constitución”</a:t>
            </a:r>
            <a:endParaRPr lang="es-AR"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AMERICANO</a:t>
            </a:r>
            <a:endParaRPr lang="es-AR" dirty="0"/>
          </a:p>
        </p:txBody>
      </p:sp>
      <p:sp>
        <p:nvSpPr>
          <p:cNvPr id="3" name="Content Placeholder 2"/>
          <p:cNvSpPr>
            <a:spLocks noGrp="1"/>
          </p:cNvSpPr>
          <p:nvPr>
            <p:ph idx="4294967295"/>
          </p:nvPr>
        </p:nvSpPr>
        <p:spPr>
          <a:xfrm>
            <a:off x="457200" y="1066800"/>
            <a:ext cx="8229600" cy="5516563"/>
          </a:xfrm>
        </p:spPr>
        <p:txBody>
          <a:bodyPr rtlCol="0">
            <a:normAutofit fontScale="92500" lnSpcReduction="20000"/>
          </a:bodyPr>
          <a:lstStyle/>
          <a:p>
            <a:pPr fontAlgn="auto">
              <a:lnSpc>
                <a:spcPct val="80000"/>
              </a:lnSpc>
              <a:spcAft>
                <a:spcPts val="0"/>
              </a:spcAft>
              <a:buFont typeface="Arial" pitchFamily="34" charset="0"/>
              <a:buChar char="•"/>
              <a:defRPr/>
            </a:pPr>
            <a:endParaRPr lang="es-ES" dirty="0" smtClean="0"/>
          </a:p>
          <a:p>
            <a:pPr fontAlgn="auto">
              <a:lnSpc>
                <a:spcPct val="80000"/>
              </a:lnSpc>
              <a:spcAft>
                <a:spcPts val="0"/>
              </a:spcAft>
              <a:buFont typeface="Arial" pitchFamily="34" charset="0"/>
              <a:buChar char="•"/>
              <a:defRPr/>
            </a:pPr>
            <a:endParaRPr lang="es-ES" u="sng" dirty="0" smtClean="0"/>
          </a:p>
          <a:p>
            <a:pPr fontAlgn="auto">
              <a:lnSpc>
                <a:spcPct val="80000"/>
              </a:lnSpc>
              <a:spcAft>
                <a:spcPts val="0"/>
              </a:spcAft>
              <a:buNone/>
              <a:defRPr/>
            </a:pPr>
            <a:r>
              <a:rPr lang="es-ES" dirty="0" smtClean="0"/>
              <a:t>A. </a:t>
            </a:r>
            <a:r>
              <a:rPr lang="es-ES" u="sng" dirty="0" smtClean="0"/>
              <a:t>EE.UU.: </a:t>
            </a:r>
            <a:r>
              <a:rPr lang="es-ES" i="1" dirty="0" smtClean="0"/>
              <a:t>Judicial </a:t>
            </a:r>
            <a:r>
              <a:rPr lang="es-ES" i="1" dirty="0" err="1" smtClean="0"/>
              <a:t>review</a:t>
            </a:r>
            <a:r>
              <a:rPr lang="es-ES" i="1" dirty="0" smtClean="0"/>
              <a:t> of </a:t>
            </a:r>
            <a:r>
              <a:rPr lang="es-ES" i="1" dirty="0" err="1" smtClean="0"/>
              <a:t>Legislation</a:t>
            </a:r>
            <a:r>
              <a:rPr lang="es-ES" dirty="0" smtClean="0"/>
              <a:t>: </a:t>
            </a:r>
          </a:p>
          <a:p>
            <a:pPr fontAlgn="auto">
              <a:lnSpc>
                <a:spcPct val="80000"/>
              </a:lnSpc>
              <a:spcAft>
                <a:spcPts val="0"/>
              </a:spcAft>
              <a:buFont typeface="Arial" pitchFamily="34" charset="0"/>
              <a:buChar char="•"/>
              <a:defRPr/>
            </a:pPr>
            <a:r>
              <a:rPr lang="es-ES" dirty="0" smtClean="0"/>
              <a:t>1) </a:t>
            </a:r>
            <a:r>
              <a:rPr lang="es-ES" i="1" dirty="0" err="1" smtClean="0"/>
              <a:t>Judge-made-law</a:t>
            </a:r>
            <a:r>
              <a:rPr lang="es-ES" i="1" dirty="0" smtClean="0"/>
              <a:t> (</a:t>
            </a:r>
            <a:r>
              <a:rPr lang="es-ES" i="1" dirty="0" err="1" smtClean="0"/>
              <a:t>Law</a:t>
            </a:r>
            <a:r>
              <a:rPr lang="es-ES" i="1" dirty="0" smtClean="0"/>
              <a:t> = Derecho)</a:t>
            </a:r>
          </a:p>
          <a:p>
            <a:pPr fontAlgn="auto">
              <a:lnSpc>
                <a:spcPct val="80000"/>
              </a:lnSpc>
              <a:spcAft>
                <a:spcPts val="0"/>
              </a:spcAft>
              <a:buFont typeface="Arial" pitchFamily="34" charset="0"/>
              <a:buChar char="•"/>
              <a:defRPr/>
            </a:pPr>
            <a:r>
              <a:rPr lang="es-ES" dirty="0" smtClean="0"/>
              <a:t>2) Revolución (confianza al juez);</a:t>
            </a:r>
          </a:p>
          <a:p>
            <a:pPr fontAlgn="auto">
              <a:lnSpc>
                <a:spcPct val="80000"/>
              </a:lnSpc>
              <a:spcAft>
                <a:spcPts val="0"/>
              </a:spcAft>
              <a:buFont typeface="Arial" pitchFamily="34" charset="0"/>
              <a:buChar char="•"/>
              <a:defRPr/>
            </a:pPr>
            <a:r>
              <a:rPr lang="es-ES" dirty="0" smtClean="0"/>
              <a:t>3) Tradición colonial (</a:t>
            </a:r>
            <a:r>
              <a:rPr lang="es-ES" i="1" dirty="0" err="1" smtClean="0"/>
              <a:t>Privy</a:t>
            </a:r>
            <a:r>
              <a:rPr lang="es-ES" i="1" dirty="0" smtClean="0"/>
              <a:t> Council</a:t>
            </a:r>
            <a:r>
              <a:rPr lang="es-ES" dirty="0" smtClean="0"/>
              <a:t>); </a:t>
            </a:r>
            <a:endParaRPr lang="es-ES" i="1" dirty="0" smtClean="0"/>
          </a:p>
          <a:p>
            <a:pPr fontAlgn="auto">
              <a:lnSpc>
                <a:spcPct val="80000"/>
              </a:lnSpc>
              <a:spcAft>
                <a:spcPts val="0"/>
              </a:spcAft>
              <a:buFont typeface="Arial" pitchFamily="34" charset="0"/>
              <a:buChar char="•"/>
              <a:defRPr/>
            </a:pPr>
            <a:r>
              <a:rPr lang="es-ES" dirty="0" smtClean="0"/>
              <a:t>4) Estructura federal (documento escrito)</a:t>
            </a:r>
          </a:p>
          <a:p>
            <a:pPr fontAlgn="auto">
              <a:lnSpc>
                <a:spcPct val="80000"/>
              </a:lnSpc>
              <a:spcAft>
                <a:spcPts val="0"/>
              </a:spcAft>
              <a:buFont typeface="Arial" pitchFamily="34" charset="0"/>
              <a:buChar char="•"/>
              <a:defRPr/>
            </a:pPr>
            <a:r>
              <a:rPr lang="es-ES" dirty="0" smtClean="0"/>
              <a:t>5) </a:t>
            </a:r>
            <a:r>
              <a:rPr lang="es-ES" i="1" dirty="0" err="1" smtClean="0"/>
              <a:t>Higher</a:t>
            </a:r>
            <a:r>
              <a:rPr lang="es-ES" i="1" dirty="0" smtClean="0"/>
              <a:t> </a:t>
            </a:r>
            <a:r>
              <a:rPr lang="es-ES" i="1" dirty="0" err="1" smtClean="0"/>
              <a:t>Law</a:t>
            </a:r>
            <a:r>
              <a:rPr lang="es-ES" i="1" dirty="0" smtClean="0"/>
              <a:t>: W.. Otis (</a:t>
            </a:r>
            <a:r>
              <a:rPr lang="es-ES" i="1" dirty="0" err="1" smtClean="0"/>
              <a:t>Writ</a:t>
            </a:r>
            <a:r>
              <a:rPr lang="es-ES" i="1" dirty="0" smtClean="0"/>
              <a:t> of </a:t>
            </a:r>
            <a:r>
              <a:rPr lang="es-ES" i="1" dirty="0" err="1" smtClean="0"/>
              <a:t>Assistance</a:t>
            </a:r>
            <a:r>
              <a:rPr lang="es-ES" i="1" dirty="0" smtClean="0"/>
              <a:t>. 1761) </a:t>
            </a:r>
          </a:p>
          <a:p>
            <a:pPr fontAlgn="auto">
              <a:lnSpc>
                <a:spcPct val="80000"/>
              </a:lnSpc>
              <a:spcAft>
                <a:spcPts val="0"/>
              </a:spcAft>
              <a:buNone/>
              <a:defRPr/>
            </a:pPr>
            <a:r>
              <a:rPr lang="es-ES" dirty="0" smtClean="0"/>
              <a:t>		El Federalista, Cap. LXXVIII</a:t>
            </a:r>
          </a:p>
          <a:p>
            <a:pPr fontAlgn="auto">
              <a:lnSpc>
                <a:spcPct val="80000"/>
              </a:lnSpc>
              <a:spcAft>
                <a:spcPts val="0"/>
              </a:spcAft>
              <a:buFont typeface="Arial" pitchFamily="34" charset="0"/>
              <a:buChar char="•"/>
              <a:defRPr/>
            </a:pPr>
            <a:r>
              <a:rPr lang="es-ES" dirty="0" smtClean="0"/>
              <a:t>6) “</a:t>
            </a:r>
            <a:r>
              <a:rPr lang="es-ES" dirty="0" err="1" smtClean="0"/>
              <a:t>Marbury</a:t>
            </a:r>
            <a:r>
              <a:rPr lang="es-ES" dirty="0" smtClean="0"/>
              <a:t> vs. Madison” (1803): mutación constitucional  (2ª </a:t>
            </a:r>
            <a:r>
              <a:rPr lang="es-ES" dirty="0" err="1" smtClean="0"/>
              <a:t>Sent</a:t>
            </a:r>
            <a:r>
              <a:rPr lang="es-ES" dirty="0" smtClean="0"/>
              <a:t>.: 1857) </a:t>
            </a:r>
          </a:p>
          <a:p>
            <a:pPr fontAlgn="auto">
              <a:lnSpc>
                <a:spcPct val="80000"/>
              </a:lnSpc>
              <a:spcAft>
                <a:spcPts val="0"/>
              </a:spcAft>
              <a:buNone/>
              <a:defRPr/>
            </a:pPr>
            <a:endParaRPr lang="es-ES" dirty="0" smtClean="0"/>
          </a:p>
          <a:p>
            <a:pPr fontAlgn="auto">
              <a:lnSpc>
                <a:spcPct val="80000"/>
              </a:lnSpc>
              <a:spcAft>
                <a:spcPts val="0"/>
              </a:spcAft>
              <a:buNone/>
              <a:defRPr/>
            </a:pPr>
            <a:r>
              <a:rPr lang="es-ES" i="1" dirty="0" smtClean="0"/>
              <a:t>B. </a:t>
            </a:r>
            <a:r>
              <a:rPr lang="es-ES" u="sng" dirty="0" err="1" smtClean="0"/>
              <a:t>Judicialismo</a:t>
            </a:r>
            <a:r>
              <a:rPr lang="es-ES" u="sng" dirty="0" smtClean="0"/>
              <a:t> Americano</a:t>
            </a:r>
            <a:r>
              <a:rPr lang="es-ES" dirty="0" smtClean="0"/>
              <a:t>: Venezuela 1811; </a:t>
            </a:r>
          </a:p>
          <a:p>
            <a:pPr fontAlgn="auto">
              <a:lnSpc>
                <a:spcPct val="80000"/>
              </a:lnSpc>
              <a:spcAft>
                <a:spcPts val="0"/>
              </a:spcAft>
              <a:buFont typeface="Arial" pitchFamily="34" charset="0"/>
              <a:buChar char="•"/>
              <a:defRPr/>
            </a:pPr>
            <a:r>
              <a:rPr lang="es-ES" dirty="0" smtClean="0"/>
              <a:t>México: C. Yucatán 1841, C. Federal 1847: AMPARO: “ Cláusula Otero”.</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3400" y="609600"/>
            <a:ext cx="8229600" cy="1066800"/>
          </a:xfrm>
          <a:noFill/>
          <a:ln w="57150"/>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r>
              <a:rPr lang="es-AR" b="1" dirty="0" smtClean="0"/>
              <a:t/>
            </a:r>
            <a:br>
              <a:rPr lang="es-AR" b="1" dirty="0" smtClean="0"/>
            </a:br>
            <a:r>
              <a:rPr lang="es-AR" b="1" dirty="0" smtClean="0"/>
              <a:t>Introducción</a:t>
            </a:r>
            <a:br>
              <a:rPr lang="es-AR" b="1" dirty="0" smtClean="0"/>
            </a:br>
            <a:endParaRPr lang="es-AR" dirty="0"/>
          </a:p>
        </p:txBody>
      </p:sp>
      <p:sp>
        <p:nvSpPr>
          <p:cNvPr id="5" name="4 Marcador de contenido"/>
          <p:cNvSpPr>
            <a:spLocks noGrp="1"/>
          </p:cNvSpPr>
          <p:nvPr>
            <p:ph idx="1"/>
          </p:nvPr>
        </p:nvSpPr>
        <p:spPr>
          <a:xfrm>
            <a:off x="457200" y="1752600"/>
            <a:ext cx="8229600" cy="4343400"/>
          </a:xfrm>
        </p:spPr>
        <p:txBody>
          <a:bodyPr/>
          <a:lstStyle/>
          <a:p>
            <a:r>
              <a:rPr lang="es-AR" dirty="0" smtClean="0"/>
              <a:t>Razón de ser/Quintaesencia: CONSTITUCION</a:t>
            </a:r>
          </a:p>
          <a:p>
            <a:r>
              <a:rPr lang="es-AR" i="1" dirty="0" smtClean="0">
                <a:solidFill>
                  <a:srgbClr val="0070C0"/>
                </a:solidFill>
              </a:rPr>
              <a:t>Cualidad</a:t>
            </a:r>
            <a:r>
              <a:rPr lang="es-AR" dirty="0" smtClean="0"/>
              <a:t> de “lo constitucional”: Superioridad</a:t>
            </a:r>
          </a:p>
          <a:p>
            <a:r>
              <a:rPr lang="es-AR" dirty="0" smtClean="0"/>
              <a:t>Concepto basilar de la teoría constitucional y la teoría del derecho.</a:t>
            </a:r>
          </a:p>
          <a:p>
            <a:r>
              <a:rPr lang="es-AR" dirty="0" smtClean="0"/>
              <a:t>“Idea operativa”: Jerarquía constitucional</a:t>
            </a:r>
          </a:p>
          <a:p>
            <a:r>
              <a:rPr lang="es-AR" dirty="0" smtClean="0"/>
              <a:t>Constitución “escrita”</a:t>
            </a:r>
          </a:p>
          <a:p>
            <a:pPr>
              <a:buNone/>
            </a:pPr>
            <a:endParaRPr lang="es-AR" dirty="0" smtClean="0"/>
          </a:p>
          <a:p>
            <a:pPr>
              <a:buNone/>
            </a:pPr>
            <a:endParaRPr lang="es-AR" dirty="0" smtClean="0"/>
          </a:p>
          <a:p>
            <a:endParaRPr lang="es-AR" dirty="0" smtClean="0"/>
          </a:p>
          <a:p>
            <a:pPr>
              <a:buFont typeface="Arial" pitchFamily="34" charset="0"/>
              <a:buChar char="•"/>
            </a:pPr>
            <a:endParaRPr lang="es-A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ffectLst>
                  <a:outerShdw blurRad="38100" dist="38100" dir="2700000" algn="tl">
                    <a:srgbClr val="000000">
                      <a:alpha val="43137"/>
                    </a:srgbClr>
                  </a:outerShdw>
                </a:effectLst>
              </a:rPr>
              <a:t>John Marshall </a:t>
            </a:r>
            <a:r>
              <a:rPr lang="en-US" dirty="0" smtClean="0"/>
              <a:t/>
            </a:r>
            <a:br>
              <a:rPr lang="en-US" dirty="0" smtClean="0"/>
            </a:br>
            <a:r>
              <a:rPr lang="es-ES" sz="2700" dirty="0" smtClean="0"/>
              <a:t>(</a:t>
            </a:r>
            <a:r>
              <a:rPr lang="es-ES" sz="2700" i="1" dirty="0" err="1" smtClean="0"/>
              <a:t>Chief</a:t>
            </a:r>
            <a:r>
              <a:rPr lang="es-ES" sz="2700" i="1" dirty="0" smtClean="0"/>
              <a:t> </a:t>
            </a:r>
            <a:r>
              <a:rPr lang="es-ES" sz="2700" i="1" dirty="0" err="1" smtClean="0"/>
              <a:t>Justice</a:t>
            </a:r>
            <a:r>
              <a:rPr lang="es-ES" sz="2700" i="1" dirty="0" smtClean="0"/>
              <a:t> </a:t>
            </a:r>
            <a:r>
              <a:rPr lang="es-ES" sz="2700" dirty="0" smtClean="0"/>
              <a:t>1801-1835)</a:t>
            </a:r>
            <a:endParaRPr lang="en-US" sz="2700" dirty="0" smtClean="0"/>
          </a:p>
        </p:txBody>
      </p:sp>
      <p:pic>
        <p:nvPicPr>
          <p:cNvPr id="12291" name="Content Placeholder 3" descr="Marshall.jpg"/>
          <p:cNvPicPr>
            <a:picLocks noGrp="1" noChangeAspect="1"/>
          </p:cNvPicPr>
          <p:nvPr>
            <p:ph idx="1"/>
          </p:nvPr>
        </p:nvPicPr>
        <p:blipFill>
          <a:blip r:embed="rId3" cstate="print"/>
          <a:srcRect/>
          <a:stretch>
            <a:fillRect/>
          </a:stretch>
        </p:blipFill>
        <p:spPr>
          <a:xfrm>
            <a:off x="2743200" y="1752600"/>
            <a:ext cx="3648811" cy="4906963"/>
          </a:xfrm>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11188" y="1284556"/>
            <a:ext cx="7562850" cy="3785652"/>
          </a:xfrm>
          <a:prstGeom prst="rect">
            <a:avLst/>
          </a:prstGeom>
          <a:noFill/>
          <a:ln w="9525">
            <a:noFill/>
            <a:miter lim="800000"/>
            <a:headEnd/>
            <a:tailEnd/>
          </a:ln>
        </p:spPr>
        <p:txBody>
          <a:bodyPr anchor="ctr">
            <a:spAutoFit/>
          </a:bodyPr>
          <a:lstStyle/>
          <a:p>
            <a:pPr algn="ctr"/>
            <a:r>
              <a:rPr lang="es-ES" sz="2800" b="1" dirty="0" err="1" smtClean="0">
                <a:latin typeface="Calibri" pitchFamily="34" charset="0"/>
              </a:rPr>
              <a:t>Marbury</a:t>
            </a:r>
            <a:r>
              <a:rPr lang="es-ES" sz="2800" b="1" dirty="0" smtClean="0">
                <a:latin typeface="Calibri" pitchFamily="34" charset="0"/>
              </a:rPr>
              <a:t> </a:t>
            </a:r>
            <a:r>
              <a:rPr lang="es-ES" sz="2800" b="1" i="1" dirty="0">
                <a:latin typeface="Calibri" pitchFamily="34" charset="0"/>
              </a:rPr>
              <a:t>vs.</a:t>
            </a:r>
            <a:r>
              <a:rPr lang="es-ES" sz="2800" b="1" dirty="0">
                <a:latin typeface="Calibri" pitchFamily="34" charset="0"/>
              </a:rPr>
              <a:t> Madison" (1803)</a:t>
            </a:r>
            <a:endParaRPr lang="es-ES" sz="2800" dirty="0">
              <a:latin typeface="Calibri" pitchFamily="34" charset="0"/>
            </a:endParaRPr>
          </a:p>
          <a:p>
            <a:endParaRPr lang="es-ES" sz="1400" dirty="0">
              <a:latin typeface="Calibri" pitchFamily="34" charset="0"/>
            </a:endParaRPr>
          </a:p>
          <a:p>
            <a:r>
              <a:rPr lang="es-AR" i="1" dirty="0">
                <a:latin typeface="Calibri" pitchFamily="34" charset="0"/>
              </a:rPr>
              <a:t>…“La esencia misma de la libertad civil consiste, ciertamente, en el </a:t>
            </a:r>
            <a:r>
              <a:rPr lang="es-AR" b="1" i="1" dirty="0">
                <a:latin typeface="Calibri" pitchFamily="34" charset="0"/>
              </a:rPr>
              <a:t>derecho de todo individuo a reclamar la protección de las leyes</a:t>
            </a:r>
            <a:r>
              <a:rPr lang="es-AR" i="1" dirty="0">
                <a:latin typeface="Calibri" pitchFamily="34" charset="0"/>
              </a:rPr>
              <a:t> cuando han sido objeto de un daño</a:t>
            </a:r>
            <a:r>
              <a:rPr lang="es-AR" i="1" dirty="0" smtClean="0">
                <a:latin typeface="Calibri" pitchFamily="34" charset="0"/>
              </a:rPr>
              <a:t>. </a:t>
            </a:r>
            <a:endParaRPr lang="es-AR" i="1" dirty="0">
              <a:latin typeface="Calibri" pitchFamily="34" charset="0"/>
            </a:endParaRPr>
          </a:p>
          <a:p>
            <a:r>
              <a:rPr lang="es-AR" i="1" dirty="0">
                <a:latin typeface="Calibri" pitchFamily="34" charset="0"/>
              </a:rPr>
              <a:t>Uno de los principales deberes de un gobierno es proveer esta protección.</a:t>
            </a:r>
            <a:endParaRPr lang="es-ES" i="1" dirty="0">
              <a:latin typeface="Calibri" pitchFamily="34" charset="0"/>
            </a:endParaRPr>
          </a:p>
          <a:p>
            <a:r>
              <a:rPr lang="es-AR" i="1" dirty="0">
                <a:latin typeface="Calibri" pitchFamily="34" charset="0"/>
              </a:rPr>
              <a:t>El gobierno de los Estados Unidos ha sido enfáticamente llamado un </a:t>
            </a:r>
            <a:r>
              <a:rPr lang="es-AR" b="1" i="1" dirty="0">
                <a:latin typeface="Calibri" pitchFamily="34" charset="0"/>
              </a:rPr>
              <a:t>gobierno de leyes y no de hombres</a:t>
            </a:r>
            <a:r>
              <a:rPr lang="es-AR" i="1" dirty="0">
                <a:latin typeface="Calibri" pitchFamily="34" charset="0"/>
              </a:rPr>
              <a:t>. Tal gobierno, ciertamente, dejaría de merecer ese alto calificativo si las leyes no brindaran modos de reparar la violación de un derecho legítimamente adquirido”…</a:t>
            </a:r>
          </a:p>
          <a:p>
            <a:endParaRPr lang="es-ES" i="1" dirty="0">
              <a:latin typeface="Calibri" pitchFamily="34" charset="0"/>
            </a:endParaRPr>
          </a:p>
          <a:p>
            <a:r>
              <a:rPr lang="es-AR" i="1" dirty="0">
                <a:latin typeface="Calibri" pitchFamily="34" charset="0"/>
              </a:rPr>
              <a:t>… ”La pregunta acerca de </a:t>
            </a:r>
            <a:r>
              <a:rPr lang="es-AR" b="1" i="1" dirty="0">
                <a:latin typeface="Calibri" pitchFamily="34" charset="0"/>
              </a:rPr>
              <a:t>si una ley contraria a la Constitución puede convertirse en ley vigente del </a:t>
            </a:r>
            <a:r>
              <a:rPr lang="es-AR" b="1" i="1" dirty="0" smtClean="0">
                <a:latin typeface="Calibri" pitchFamily="34" charset="0"/>
              </a:rPr>
              <a:t>país…</a:t>
            </a:r>
            <a:endParaRPr lang="es-AR" i="1"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1000"/>
            <a:ext cx="8435975" cy="620713"/>
          </a:xfrm>
        </p:spPr>
        <p:txBody>
          <a:bodyPr rtlCol="0">
            <a:normAutofit fontScale="90000"/>
          </a:bodyPr>
          <a:lstStyle/>
          <a:p>
            <a:pPr fontAlgn="auto">
              <a:spcAft>
                <a:spcPts val="0"/>
              </a:spcAft>
              <a:defRPr/>
            </a:pPr>
            <a:r>
              <a:rPr lang="es-ES" sz="4000" dirty="0" smtClean="0"/>
              <a:t>PREMISAS</a:t>
            </a:r>
          </a:p>
        </p:txBody>
      </p:sp>
      <p:sp>
        <p:nvSpPr>
          <p:cNvPr id="14339" name="Rectangle 3"/>
          <p:cNvSpPr>
            <a:spLocks noGrp="1" noChangeArrowheads="1"/>
          </p:cNvSpPr>
          <p:nvPr>
            <p:ph type="body" idx="1"/>
          </p:nvPr>
        </p:nvSpPr>
        <p:spPr>
          <a:xfrm>
            <a:off x="304800" y="1447800"/>
            <a:ext cx="8301038" cy="5184775"/>
          </a:xfrm>
        </p:spPr>
        <p:txBody>
          <a:bodyPr/>
          <a:lstStyle/>
          <a:p>
            <a:pPr>
              <a:lnSpc>
                <a:spcPct val="90000"/>
              </a:lnSpc>
            </a:pPr>
            <a:r>
              <a:rPr lang="es-AR" sz="2400" dirty="0" smtClean="0"/>
              <a:t>1.- Fundamento Democrático del Poder Constituyente:</a:t>
            </a:r>
          </a:p>
          <a:p>
            <a:pPr>
              <a:lnSpc>
                <a:spcPct val="90000"/>
              </a:lnSpc>
            </a:pPr>
            <a:endParaRPr lang="es-AR" sz="2400" dirty="0" smtClean="0"/>
          </a:p>
          <a:p>
            <a:pPr>
              <a:lnSpc>
                <a:spcPct val="90000"/>
              </a:lnSpc>
            </a:pPr>
            <a:r>
              <a:rPr lang="es-AR" sz="2400" i="1" dirty="0" smtClean="0"/>
              <a:t>“Todas las instituciones fundamentales del país se basan en la creencia de que el </a:t>
            </a:r>
            <a:r>
              <a:rPr lang="es-AR" sz="2400" b="1" i="1" dirty="0" smtClean="0"/>
              <a:t>pueblo</a:t>
            </a:r>
            <a:r>
              <a:rPr lang="es-AR" sz="2400" i="1" dirty="0" smtClean="0"/>
              <a:t> tiene el </a:t>
            </a:r>
            <a:r>
              <a:rPr lang="es-AR" sz="2400" b="1" i="1" dirty="0" smtClean="0"/>
              <a:t>derecho preexistente </a:t>
            </a:r>
            <a:r>
              <a:rPr lang="es-AR" sz="2400" i="1" dirty="0" smtClean="0"/>
              <a:t>de establecer para su gobierno futuro los </a:t>
            </a:r>
            <a:r>
              <a:rPr lang="es-AR" sz="2400" b="1" i="1" dirty="0" smtClean="0"/>
              <a:t>principios </a:t>
            </a:r>
            <a:r>
              <a:rPr lang="es-AR" sz="2400" i="1" dirty="0" smtClean="0"/>
              <a:t>que juzgue más adecuados a su propia felicidad. </a:t>
            </a:r>
            <a:endParaRPr lang="es-AR" sz="2400" dirty="0" smtClean="0"/>
          </a:p>
          <a:p>
            <a:pPr>
              <a:lnSpc>
                <a:spcPct val="90000"/>
              </a:lnSpc>
            </a:pPr>
            <a:endParaRPr lang="es-AR" sz="2400" dirty="0" smtClean="0"/>
          </a:p>
          <a:p>
            <a:pPr>
              <a:lnSpc>
                <a:spcPct val="90000"/>
              </a:lnSpc>
            </a:pPr>
            <a:r>
              <a:rPr lang="es-AR" sz="2400" dirty="0" smtClean="0"/>
              <a:t>2.- Fundamento de la superioridad política de estos principios:</a:t>
            </a:r>
          </a:p>
          <a:p>
            <a:pPr>
              <a:lnSpc>
                <a:spcPct val="90000"/>
              </a:lnSpc>
            </a:pPr>
            <a:endParaRPr lang="es-AR" sz="2400" dirty="0" smtClean="0"/>
          </a:p>
          <a:p>
            <a:pPr>
              <a:lnSpc>
                <a:spcPct val="90000"/>
              </a:lnSpc>
            </a:pPr>
            <a:r>
              <a:rPr lang="es-AR" sz="2400" i="1" dirty="0" smtClean="0"/>
              <a:t>“Los </a:t>
            </a:r>
            <a:r>
              <a:rPr lang="es-AR" sz="2400" b="1" i="1" dirty="0" smtClean="0"/>
              <a:t>principios</a:t>
            </a:r>
            <a:r>
              <a:rPr lang="es-AR" sz="2400" i="1" dirty="0" smtClean="0"/>
              <a:t> así establecidos son considerados </a:t>
            </a:r>
            <a:r>
              <a:rPr lang="es-AR" sz="2400" b="1" i="1" dirty="0" smtClean="0"/>
              <a:t>fundamentales</a:t>
            </a:r>
            <a:r>
              <a:rPr lang="es-AR" sz="2400" i="1" dirty="0" smtClean="0"/>
              <a:t>. Y desde que la</a:t>
            </a:r>
            <a:r>
              <a:rPr lang="es-AR" sz="2400" i="1" dirty="0" smtClean="0">
                <a:solidFill>
                  <a:srgbClr val="C00000"/>
                </a:solidFill>
              </a:rPr>
              <a:t> autoridad</a:t>
            </a:r>
            <a:r>
              <a:rPr lang="es-AR" sz="2400" i="1" dirty="0" smtClean="0"/>
              <a:t> de la cual proceden es </a:t>
            </a:r>
            <a:r>
              <a:rPr lang="es-AR" sz="2400" i="1" dirty="0" smtClean="0">
                <a:solidFill>
                  <a:srgbClr val="C00000"/>
                </a:solidFill>
              </a:rPr>
              <a:t>suprema</a:t>
            </a:r>
            <a:r>
              <a:rPr lang="es-AR" sz="2400" i="1" dirty="0" smtClean="0"/>
              <a:t>, y puede raramente manifestarse, están destinados a ser permanentes.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57835"/>
            <a:ext cx="8820150" cy="7201972"/>
          </a:xfrm>
          <a:prstGeom prst="rect">
            <a:avLst/>
          </a:prstGeom>
          <a:noFill/>
          <a:ln w="9525">
            <a:noFill/>
            <a:miter lim="800000"/>
            <a:headEnd/>
            <a:tailEnd/>
          </a:ln>
        </p:spPr>
        <p:txBody>
          <a:bodyPr wrap="square" anchor="ctr">
            <a:spAutoFit/>
          </a:bodyPr>
          <a:lstStyle/>
          <a:p>
            <a:endParaRPr lang="es-AR" dirty="0">
              <a:latin typeface="Calibri" pitchFamily="34" charset="0"/>
            </a:endParaRPr>
          </a:p>
          <a:p>
            <a:endParaRPr lang="es-AR" i="1" dirty="0" smtClean="0">
              <a:latin typeface="+mn-lt"/>
            </a:endParaRPr>
          </a:p>
          <a:p>
            <a:endParaRPr lang="es-AR" i="1" dirty="0" smtClean="0">
              <a:latin typeface="+mn-lt"/>
            </a:endParaRPr>
          </a:p>
          <a:p>
            <a:r>
              <a:rPr lang="es-ES" sz="2400" dirty="0" smtClean="0">
                <a:latin typeface="Calibri" pitchFamily="34" charset="0"/>
              </a:rPr>
              <a:t>3. Fundamento del gobierno limitado (Rule of </a:t>
            </a:r>
            <a:r>
              <a:rPr lang="es-ES" sz="2400" dirty="0" err="1" smtClean="0">
                <a:latin typeface="Calibri" pitchFamily="34" charset="0"/>
              </a:rPr>
              <a:t>Law</a:t>
            </a:r>
            <a:r>
              <a:rPr lang="es-ES" sz="2400" dirty="0" smtClean="0">
                <a:latin typeface="Calibri" pitchFamily="34" charset="0"/>
              </a:rPr>
              <a:t>)</a:t>
            </a:r>
          </a:p>
          <a:p>
            <a:endParaRPr lang="es-ES" sz="2400" dirty="0" smtClean="0">
              <a:latin typeface="Calibri" pitchFamily="34" charset="0"/>
            </a:endParaRPr>
          </a:p>
          <a:p>
            <a:r>
              <a:rPr lang="es-AR" i="1" dirty="0" smtClean="0">
                <a:latin typeface="+mn-lt"/>
              </a:rPr>
              <a:t>“</a:t>
            </a:r>
            <a:r>
              <a:rPr lang="es-AR" sz="2400" b="1" i="1" dirty="0" smtClean="0">
                <a:latin typeface="+mn-lt"/>
              </a:rPr>
              <a:t>Esta voluntad originaria y suprema</a:t>
            </a:r>
            <a:r>
              <a:rPr lang="es-AR" sz="2400" i="1" dirty="0" smtClean="0">
                <a:latin typeface="+mn-lt"/>
              </a:rPr>
              <a:t> </a:t>
            </a:r>
          </a:p>
          <a:p>
            <a:r>
              <a:rPr lang="es-AR" sz="2400" i="1" dirty="0" smtClean="0">
                <a:latin typeface="+mn-lt"/>
              </a:rPr>
              <a:t>(1) organiza el gobierno y asigna a los diversos poderes sus funciones específicas. Puede hacer sólo esto</a:t>
            </a:r>
            <a:r>
              <a:rPr lang="es-AR" sz="2400" dirty="0" smtClean="0">
                <a:latin typeface="+mn-lt"/>
              </a:rPr>
              <a:t>,…”</a:t>
            </a:r>
            <a:endParaRPr lang="es-ES" sz="2400" dirty="0" smtClean="0">
              <a:latin typeface="+mn-lt"/>
            </a:endParaRPr>
          </a:p>
          <a:p>
            <a:r>
              <a:rPr lang="es-AR" sz="2400" i="1" dirty="0" smtClean="0">
                <a:latin typeface="+mn-lt"/>
                <a:cs typeface="Arial" pitchFamily="34" charset="0"/>
              </a:rPr>
              <a:t>…</a:t>
            </a:r>
            <a:r>
              <a:rPr lang="es-AR" sz="2400" i="1" dirty="0">
                <a:latin typeface="+mn-lt"/>
                <a:cs typeface="Arial" pitchFamily="34" charset="0"/>
              </a:rPr>
              <a:t>o bien (2) fijar, además, </a:t>
            </a:r>
            <a:r>
              <a:rPr lang="es-AR" sz="2400" b="1" i="1" dirty="0">
                <a:latin typeface="+mn-lt"/>
                <a:cs typeface="Arial" pitchFamily="34" charset="0"/>
              </a:rPr>
              <a:t>límites</a:t>
            </a:r>
            <a:r>
              <a:rPr lang="es-AR" sz="2400" i="1" dirty="0">
                <a:latin typeface="+mn-lt"/>
                <a:cs typeface="Arial" pitchFamily="34" charset="0"/>
              </a:rPr>
              <a:t> que no podrán ser transpuestos por tales poderes. El gobierno de los Estados Unidos es de esta última clase. </a:t>
            </a:r>
            <a:r>
              <a:rPr lang="es-AR" sz="2400" b="1" i="1" dirty="0">
                <a:latin typeface="+mn-lt"/>
                <a:cs typeface="Arial" pitchFamily="34" charset="0"/>
              </a:rPr>
              <a:t>Los poderes del legislador están definidos y limitados</a:t>
            </a:r>
            <a:r>
              <a:rPr lang="es-AR" sz="2400" i="1" dirty="0">
                <a:latin typeface="+mn-lt"/>
                <a:cs typeface="Arial" pitchFamily="34" charset="0"/>
              </a:rPr>
              <a:t>.”</a:t>
            </a:r>
          </a:p>
          <a:p>
            <a:endParaRPr lang="es-AR" sz="2400" i="1" dirty="0">
              <a:latin typeface="Calibri" pitchFamily="34" charset="0"/>
            </a:endParaRPr>
          </a:p>
          <a:p>
            <a:r>
              <a:rPr lang="es-AR" sz="2400" dirty="0">
                <a:latin typeface="Calibri" pitchFamily="34" charset="0"/>
              </a:rPr>
              <a:t>4.- Fundamento del valor de una Constitución Escrita: </a:t>
            </a:r>
          </a:p>
          <a:p>
            <a:endParaRPr lang="es-AR" sz="2400" dirty="0">
              <a:latin typeface="Calibri" pitchFamily="34" charset="0"/>
            </a:endParaRPr>
          </a:p>
          <a:p>
            <a:r>
              <a:rPr lang="es-AR" sz="2400" i="1" dirty="0">
                <a:latin typeface="Calibri" pitchFamily="34" charset="0"/>
              </a:rPr>
              <a:t>“Y para que estos límites no se confundan u olviden, la </a:t>
            </a:r>
            <a:r>
              <a:rPr lang="es-AR" sz="2400" b="1" i="1" dirty="0">
                <a:solidFill>
                  <a:srgbClr val="C00000"/>
                </a:solidFill>
                <a:latin typeface="Calibri" pitchFamily="34" charset="0"/>
              </a:rPr>
              <a:t>Constitución es escrita</a:t>
            </a:r>
            <a:r>
              <a:rPr lang="es-AR" sz="2400" i="1" dirty="0">
                <a:latin typeface="Calibri" pitchFamily="34" charset="0"/>
              </a:rPr>
              <a:t>. ¿Con qué objeto son limitados los poderes y a qué efectos se establece que tal </a:t>
            </a:r>
            <a:r>
              <a:rPr lang="es-AR" sz="2400" b="1" i="1" dirty="0">
                <a:latin typeface="Calibri" pitchFamily="34" charset="0"/>
              </a:rPr>
              <a:t>limitación sea escrita </a:t>
            </a:r>
            <a:r>
              <a:rPr lang="es-AR" sz="2400" i="1" dirty="0">
                <a:latin typeface="Calibri" pitchFamily="34" charset="0"/>
              </a:rPr>
              <a:t>si ella puede, en cualquier momento, ser dejada de lado por los mismos que resultan sujetos pasivos de la limitación?</a:t>
            </a:r>
            <a:endParaRPr lang="es-ES" sz="2400" i="1" dirty="0">
              <a:latin typeface="Calibri" pitchFamily="34" charset="0"/>
            </a:endParaRPr>
          </a:p>
          <a:p>
            <a:r>
              <a:rPr lang="es-AR" sz="2400" i="1" dirty="0" smtClean="0">
                <a:latin typeface="Calibri" pitchFamily="34" charset="0"/>
              </a:rPr>
              <a:t>.”</a:t>
            </a:r>
            <a:endParaRPr lang="es-AR" sz="2400" i="1"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rot="10800000" flipV="1">
            <a:off x="468313" y="188913"/>
            <a:ext cx="8218487" cy="647700"/>
          </a:xfrm>
        </p:spPr>
        <p:txBody>
          <a:bodyPr rtlCol="0">
            <a:normAutofit fontScale="90000"/>
          </a:bodyPr>
          <a:lstStyle/>
          <a:p>
            <a:pPr fontAlgn="auto">
              <a:spcAft>
                <a:spcPts val="0"/>
              </a:spcAft>
              <a:defRPr/>
            </a:pPr>
            <a:r>
              <a:rPr lang="es-ES" sz="4000" smtClean="0"/>
              <a:t>Problema</a:t>
            </a:r>
          </a:p>
        </p:txBody>
      </p:sp>
      <p:sp>
        <p:nvSpPr>
          <p:cNvPr id="16387" name="Rectangle 3"/>
          <p:cNvSpPr>
            <a:spLocks noGrp="1" noChangeArrowheads="1"/>
          </p:cNvSpPr>
          <p:nvPr>
            <p:ph type="body" idx="1"/>
          </p:nvPr>
        </p:nvSpPr>
        <p:spPr>
          <a:xfrm>
            <a:off x="468313" y="908050"/>
            <a:ext cx="8218487" cy="5400675"/>
          </a:xfrm>
        </p:spPr>
        <p:txBody>
          <a:bodyPr/>
          <a:lstStyle/>
          <a:p>
            <a:pPr>
              <a:lnSpc>
                <a:spcPct val="90000"/>
              </a:lnSpc>
            </a:pPr>
            <a:endParaRPr lang="es-AR" sz="2400" smtClean="0"/>
          </a:p>
          <a:p>
            <a:pPr>
              <a:lnSpc>
                <a:spcPct val="90000"/>
              </a:lnSpc>
            </a:pPr>
            <a:r>
              <a:rPr lang="es-AR" sz="2400" smtClean="0"/>
              <a:t>“Hay sólo dos alternativas demasiado claras para ser discutidas: </a:t>
            </a:r>
          </a:p>
          <a:p>
            <a:pPr>
              <a:lnSpc>
                <a:spcPct val="90000"/>
              </a:lnSpc>
            </a:pPr>
            <a:r>
              <a:rPr lang="es-AR" sz="2400" smtClean="0"/>
              <a:t>a) o la Constitución controla cualquier ley contraria a aquélla, </a:t>
            </a:r>
          </a:p>
          <a:p>
            <a:pPr>
              <a:lnSpc>
                <a:spcPct val="90000"/>
              </a:lnSpc>
            </a:pPr>
            <a:r>
              <a:rPr lang="es-AR" sz="2400" smtClean="0"/>
              <a:t>b) o la Legislatura puede alterar la Constitución mediante una ley ordinaria.” </a:t>
            </a:r>
          </a:p>
          <a:p>
            <a:pPr>
              <a:lnSpc>
                <a:spcPct val="90000"/>
              </a:lnSpc>
            </a:pPr>
            <a:endParaRPr lang="es-AR" sz="2400" smtClean="0"/>
          </a:p>
          <a:p>
            <a:pPr>
              <a:lnSpc>
                <a:spcPct val="90000"/>
              </a:lnSpc>
            </a:pPr>
            <a:r>
              <a:rPr lang="es-AR" sz="2400" smtClean="0"/>
              <a:t>“Entre tales alternativas no hay términos medios: </a:t>
            </a:r>
          </a:p>
          <a:p>
            <a:pPr>
              <a:lnSpc>
                <a:spcPct val="90000"/>
              </a:lnSpc>
            </a:pPr>
            <a:r>
              <a:rPr lang="es-AR" sz="2400" smtClean="0"/>
              <a:t>(a)  o </a:t>
            </a:r>
            <a:r>
              <a:rPr lang="es-AR" sz="2400" b="1" smtClean="0"/>
              <a:t>la Constitución es la ley suprema</a:t>
            </a:r>
            <a:r>
              <a:rPr lang="es-AR" sz="2400" smtClean="0"/>
              <a:t>, inalterable por medios ordinarios; </a:t>
            </a:r>
          </a:p>
          <a:p>
            <a:pPr>
              <a:lnSpc>
                <a:spcPct val="90000"/>
              </a:lnSpc>
            </a:pPr>
            <a:r>
              <a:rPr lang="es-AR" sz="2400" smtClean="0"/>
              <a:t>(b) o se encuentra al mismo nivel que las leyes y de tal modo, como cualquiera de ellas, puede reformarse o dejarse sin efecto siempre que al Congreso le plazca.”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dirty="0" smtClean="0"/>
              <a:t>RESOLUCIÓN:</a:t>
            </a:r>
          </a:p>
        </p:txBody>
      </p:sp>
      <p:sp>
        <p:nvSpPr>
          <p:cNvPr id="17411" name="Rectangle 3"/>
          <p:cNvSpPr>
            <a:spLocks noGrp="1" noChangeArrowheads="1"/>
          </p:cNvSpPr>
          <p:nvPr>
            <p:ph type="body" idx="1"/>
          </p:nvPr>
        </p:nvSpPr>
        <p:spPr/>
        <p:txBody>
          <a:bodyPr/>
          <a:lstStyle/>
          <a:p>
            <a:pPr>
              <a:lnSpc>
                <a:spcPct val="80000"/>
              </a:lnSpc>
            </a:pPr>
            <a:r>
              <a:rPr lang="es-AR" sz="2400" i="1" dirty="0" smtClean="0"/>
              <a:t>“(a) Si es cierta la primera alternativa, entonces una </a:t>
            </a:r>
            <a:r>
              <a:rPr lang="es-AR" sz="2400" b="1" i="1" dirty="0" smtClean="0"/>
              <a:t>ley contraria a la Constitución no es ley</a:t>
            </a:r>
            <a:r>
              <a:rPr lang="es-AR" sz="2400" i="1" dirty="0" smtClean="0"/>
              <a:t>; </a:t>
            </a:r>
          </a:p>
          <a:p>
            <a:pPr>
              <a:lnSpc>
                <a:spcPct val="80000"/>
              </a:lnSpc>
            </a:pPr>
            <a:r>
              <a:rPr lang="es-AR" sz="2400" i="1" dirty="0" smtClean="0"/>
              <a:t>(b) si en cambio es verdadera la segunda, entonces las constituciones escritas son absurdos intentos del pueblo para limitar un poder ilimitable por naturaleza.”</a:t>
            </a:r>
          </a:p>
          <a:p>
            <a:pPr>
              <a:lnSpc>
                <a:spcPct val="80000"/>
              </a:lnSpc>
            </a:pPr>
            <a:endParaRPr lang="es-AR" sz="2400" i="1" dirty="0" smtClean="0"/>
          </a:p>
          <a:p>
            <a:pPr>
              <a:lnSpc>
                <a:spcPct val="80000"/>
              </a:lnSpc>
            </a:pPr>
            <a:r>
              <a:rPr lang="es-AR" sz="2400" i="1" dirty="0" smtClean="0"/>
              <a:t>“Ciertamente, todos aquellos que han elaborado </a:t>
            </a:r>
            <a:r>
              <a:rPr lang="es-AR" sz="2400" b="1" i="1" dirty="0" smtClean="0"/>
              <a:t>Constituciones escritas</a:t>
            </a:r>
            <a:r>
              <a:rPr lang="es-AR" sz="2400" i="1" dirty="0" smtClean="0"/>
              <a:t> las consideran la </a:t>
            </a:r>
            <a:r>
              <a:rPr lang="es-AR" sz="2400" b="1" i="1" dirty="0" smtClean="0"/>
              <a:t>ley fundamental y suprema de la Nación</a:t>
            </a:r>
            <a:r>
              <a:rPr lang="es-AR" sz="2400" i="1" dirty="0" smtClean="0"/>
              <a:t>, y consecuentemente, la teoría de cualquier gobierno de ese tipo debe ser:</a:t>
            </a:r>
          </a:p>
          <a:p>
            <a:pPr>
              <a:lnSpc>
                <a:spcPct val="80000"/>
              </a:lnSpc>
            </a:pPr>
            <a:r>
              <a:rPr lang="es-AR" sz="2400" i="1" dirty="0" smtClean="0"/>
              <a:t>que </a:t>
            </a:r>
            <a:r>
              <a:rPr lang="es-AR" sz="2400" b="1" i="1" dirty="0" smtClean="0"/>
              <a:t>una ley repugnante a la Constitución es nula</a:t>
            </a:r>
            <a:r>
              <a:rPr lang="es-AR" sz="2400" i="1" dirty="0" smtClean="0"/>
              <a:t>. </a:t>
            </a:r>
          </a:p>
          <a:p>
            <a:pPr>
              <a:lnSpc>
                <a:spcPct val="80000"/>
              </a:lnSpc>
            </a:pPr>
            <a:endParaRPr lang="es-ES" sz="2000" i="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609600"/>
            <a:ext cx="8147050" cy="490537"/>
          </a:xfrm>
        </p:spPr>
        <p:txBody>
          <a:bodyPr rtlCol="0">
            <a:normAutofit fontScale="90000"/>
          </a:bodyPr>
          <a:lstStyle/>
          <a:p>
            <a:pPr fontAlgn="auto">
              <a:spcAft>
                <a:spcPts val="0"/>
              </a:spcAft>
              <a:defRPr/>
            </a:pPr>
            <a:r>
              <a:rPr lang="es-ES" sz="4000" dirty="0" smtClean="0"/>
              <a:t>Función de los jueces</a:t>
            </a:r>
          </a:p>
        </p:txBody>
      </p:sp>
      <p:sp>
        <p:nvSpPr>
          <p:cNvPr id="18435" name="Rectangle 3"/>
          <p:cNvSpPr>
            <a:spLocks noGrp="1" noChangeArrowheads="1"/>
          </p:cNvSpPr>
          <p:nvPr>
            <p:ph type="body" idx="1"/>
          </p:nvPr>
        </p:nvSpPr>
        <p:spPr>
          <a:xfrm>
            <a:off x="304800" y="1371600"/>
            <a:ext cx="8374063" cy="4608513"/>
          </a:xfrm>
        </p:spPr>
        <p:txBody>
          <a:bodyPr/>
          <a:lstStyle/>
          <a:p>
            <a:pPr>
              <a:lnSpc>
                <a:spcPct val="80000"/>
              </a:lnSpc>
              <a:buFontTx/>
              <a:buNone/>
            </a:pPr>
            <a:r>
              <a:rPr lang="es-AR" sz="2400" dirty="0" smtClean="0"/>
              <a:t>…. </a:t>
            </a:r>
            <a:r>
              <a:rPr lang="es-AR" sz="2400" i="1" dirty="0" smtClean="0"/>
              <a:t>la competencia y la obligación del </a:t>
            </a:r>
            <a:r>
              <a:rPr lang="es-AR" sz="2400" i="1" dirty="0" smtClean="0">
                <a:solidFill>
                  <a:srgbClr val="C00000"/>
                </a:solidFill>
              </a:rPr>
              <a:t>Poder Judicial </a:t>
            </a:r>
            <a:r>
              <a:rPr lang="es-AR" sz="2400" i="1" dirty="0" smtClean="0"/>
              <a:t>es </a:t>
            </a:r>
            <a:r>
              <a:rPr lang="es-AR" sz="2400" i="1" dirty="0" smtClean="0">
                <a:solidFill>
                  <a:srgbClr val="C00000"/>
                </a:solidFill>
              </a:rPr>
              <a:t>decidir qué es derecho.</a:t>
            </a:r>
            <a:r>
              <a:rPr lang="es-AR" sz="2400" i="1" dirty="0" smtClean="0"/>
              <a:t> Los que aplican las normas a casos particulares deben por necesidad exponer e interpretar esa norma. </a:t>
            </a:r>
          </a:p>
          <a:p>
            <a:pPr>
              <a:lnSpc>
                <a:spcPct val="80000"/>
              </a:lnSpc>
              <a:buFontTx/>
              <a:buNone/>
            </a:pPr>
            <a:r>
              <a:rPr lang="es-AR" sz="2400" i="1" dirty="0" smtClean="0"/>
              <a:t>Si dos leyes entran en conflicto entre sí el tribunal debe decidir acerca de la validez y aplicabilidad de cada una. </a:t>
            </a:r>
          </a:p>
          <a:p>
            <a:pPr>
              <a:lnSpc>
                <a:spcPct val="80000"/>
              </a:lnSpc>
              <a:buFontTx/>
              <a:buNone/>
            </a:pPr>
            <a:r>
              <a:rPr lang="es-AR" sz="2400" i="1" dirty="0" smtClean="0"/>
              <a:t>Del mismo modo cuando una ley está en conflicto con la Constitución y ambas son aplicables a un caso, de modo que la Corte debe decidirlo conforme a la ley desechando la Constitución, o conforme a la Constitución desechando la ley, la Corte debe determinar cuál de las normas en conflicto gobierna el caso. Esto constituye </a:t>
            </a:r>
            <a:r>
              <a:rPr lang="es-AR" sz="2400" b="1" i="1" dirty="0" smtClean="0"/>
              <a:t>la esencia misma del deber de administrar justicia</a:t>
            </a:r>
            <a:r>
              <a:rPr lang="es-AR" sz="2400" i="1" dirty="0" smtClean="0"/>
              <a:t>.</a:t>
            </a:r>
          </a:p>
          <a:p>
            <a:pPr>
              <a:lnSpc>
                <a:spcPct val="80000"/>
              </a:lnSpc>
              <a:buFontTx/>
              <a:buNone/>
            </a:pPr>
            <a:r>
              <a:rPr lang="es-AR" sz="2400" i="1" dirty="0" smtClean="0"/>
              <a:t>Luego, si los tribunales deben tener en cuenta </a:t>
            </a:r>
            <a:r>
              <a:rPr lang="es-AR" sz="2400" b="1" i="1" dirty="0" smtClean="0"/>
              <a:t>la Constitución</a:t>
            </a:r>
            <a:r>
              <a:rPr lang="es-AR" sz="2400" i="1" dirty="0" smtClean="0"/>
              <a:t> y ella </a:t>
            </a:r>
            <a:r>
              <a:rPr lang="es-AR" sz="2400" b="1" i="1" dirty="0" smtClean="0"/>
              <a:t>es superior</a:t>
            </a:r>
            <a:r>
              <a:rPr lang="es-AR" sz="2400" i="1" dirty="0" smtClean="0"/>
              <a:t> a cualquier ley ordinaria, es la Constitución y no la ley la que debe regir el caso al cual ambas normas se refieren.</a:t>
            </a:r>
            <a:endParaRPr lang="es-ES" sz="2400" i="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04800" y="609600"/>
            <a:ext cx="8362950" cy="5545137"/>
          </a:xfrm>
        </p:spPr>
        <p:txBody>
          <a:bodyPr/>
          <a:lstStyle/>
          <a:p>
            <a:pPr algn="ctr">
              <a:lnSpc>
                <a:spcPct val="80000"/>
              </a:lnSpc>
              <a:buFontTx/>
              <a:buNone/>
            </a:pPr>
            <a:r>
              <a:rPr lang="es-AR" sz="3600" dirty="0" smtClean="0"/>
              <a:t>Argumento a contrario</a:t>
            </a:r>
          </a:p>
          <a:p>
            <a:pPr>
              <a:lnSpc>
                <a:spcPct val="80000"/>
              </a:lnSpc>
              <a:buFontTx/>
              <a:buNone/>
            </a:pPr>
            <a:endParaRPr lang="es-AR" sz="1800" b="1" dirty="0" smtClean="0"/>
          </a:p>
          <a:p>
            <a:pPr>
              <a:lnSpc>
                <a:spcPct val="80000"/>
              </a:lnSpc>
            </a:pPr>
            <a:r>
              <a:rPr lang="es-AR" sz="2400" i="1" dirty="0" smtClean="0"/>
              <a:t>“Quienes niegan el principio de que la Corte debe considerar la Constitución como la ley suprema, se ven reducidos a la necesidad de sostener que los tribunales deben cerrar los ojos a la Constitución y mirar sólo a la ley… </a:t>
            </a:r>
          </a:p>
          <a:p>
            <a:pPr>
              <a:lnSpc>
                <a:spcPct val="80000"/>
              </a:lnSpc>
            </a:pPr>
            <a:r>
              <a:rPr lang="es-AR" sz="2400" i="1" dirty="0" smtClean="0"/>
              <a:t>Estaría </a:t>
            </a:r>
            <a:r>
              <a:rPr lang="es-AR" sz="2400" b="1" i="1" dirty="0" smtClean="0"/>
              <a:t>confiriendo práctica y realmente al Congreso una omnipotencia total</a:t>
            </a:r>
            <a:r>
              <a:rPr lang="es-AR" sz="2400" i="1" dirty="0" smtClean="0"/>
              <a:t> con el mismo aliento con el cual profesa la restricción de sus poderes dentro de límites estrechos.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3 Rectángulo"/>
          <p:cNvSpPr>
            <a:spLocks noChangeArrowheads="1"/>
          </p:cNvSpPr>
          <p:nvPr/>
        </p:nvSpPr>
        <p:spPr bwMode="auto">
          <a:xfrm>
            <a:off x="0" y="4572000"/>
            <a:ext cx="9144000" cy="2308324"/>
          </a:xfrm>
          <a:prstGeom prst="rect">
            <a:avLst/>
          </a:prstGeom>
          <a:noFill/>
          <a:ln w="9525">
            <a:noFill/>
            <a:miter lim="800000"/>
            <a:headEnd/>
            <a:tailEnd/>
          </a:ln>
        </p:spPr>
        <p:txBody>
          <a:bodyPr wrap="square">
            <a:spAutoFit/>
          </a:bodyPr>
          <a:lstStyle/>
          <a:p>
            <a:r>
              <a:rPr lang="es-ES" sz="1600" dirty="0">
                <a:solidFill>
                  <a:srgbClr val="000000"/>
                </a:solidFill>
                <a:cs typeface="Times New Roman" pitchFamily="18" charset="0"/>
              </a:rPr>
              <a:t>17º </a:t>
            </a:r>
            <a:r>
              <a:rPr lang="es-ES" sz="1600" dirty="0" err="1">
                <a:solidFill>
                  <a:srgbClr val="000000"/>
                </a:solidFill>
                <a:cs typeface="Times New Roman" pitchFamily="18" charset="0"/>
              </a:rPr>
              <a:t>Chief</a:t>
            </a:r>
            <a:r>
              <a:rPr lang="es-ES" sz="1600" dirty="0">
                <a:solidFill>
                  <a:srgbClr val="000000"/>
                </a:solidFill>
                <a:cs typeface="Times New Roman" pitchFamily="18" charset="0"/>
              </a:rPr>
              <a:t>  </a:t>
            </a:r>
            <a:r>
              <a:rPr lang="es-ES" sz="1600" dirty="0" err="1">
                <a:solidFill>
                  <a:srgbClr val="000000"/>
                </a:solidFill>
                <a:cs typeface="Times New Roman" pitchFamily="18" charset="0"/>
              </a:rPr>
              <a:t>Justice</a:t>
            </a:r>
            <a:r>
              <a:rPr lang="es-ES" sz="1600" dirty="0">
                <a:solidFill>
                  <a:srgbClr val="000000"/>
                </a:solidFill>
                <a:cs typeface="Times New Roman" pitchFamily="18" charset="0"/>
              </a:rPr>
              <a:t>: ROBERTS John: New York (Bush, G. W.). </a:t>
            </a:r>
            <a:r>
              <a:rPr lang="es-ES" sz="1600" dirty="0" smtClean="0">
                <a:solidFill>
                  <a:srgbClr val="000000"/>
                </a:solidFill>
                <a:cs typeface="Times New Roman" pitchFamily="18" charset="0"/>
              </a:rPr>
              <a:t>29/09/05</a:t>
            </a:r>
            <a:endParaRPr lang="es-AR" sz="1600" dirty="0">
              <a:cs typeface="Times New Roman" pitchFamily="18" charset="0"/>
            </a:endParaRPr>
          </a:p>
          <a:p>
            <a:r>
              <a:rPr lang="es-AR" sz="1600" dirty="0">
                <a:cs typeface="Times New Roman" pitchFamily="18" charset="0"/>
              </a:rPr>
              <a:t>- SCALIA, </a:t>
            </a:r>
            <a:r>
              <a:rPr lang="es-AR" sz="1600" dirty="0" err="1">
                <a:cs typeface="Times New Roman" pitchFamily="18" charset="0"/>
              </a:rPr>
              <a:t>Antonin</a:t>
            </a:r>
            <a:r>
              <a:rPr lang="es-AR" sz="1600" dirty="0">
                <a:cs typeface="Times New Roman" pitchFamily="18" charset="0"/>
              </a:rPr>
              <a:t>: </a:t>
            </a:r>
            <a:r>
              <a:rPr lang="es-AR" sz="1600" dirty="0" smtClean="0">
                <a:cs typeface="Times New Roman" pitchFamily="18" charset="0"/>
              </a:rPr>
              <a:t>New Jersey (Reagan</a:t>
            </a:r>
            <a:r>
              <a:rPr lang="es-AR" sz="1600" dirty="0">
                <a:cs typeface="Times New Roman" pitchFamily="18" charset="0"/>
              </a:rPr>
              <a:t>). 26/09/86</a:t>
            </a:r>
          </a:p>
          <a:p>
            <a:r>
              <a:rPr lang="es-AR" sz="1600" dirty="0">
                <a:cs typeface="Times New Roman" pitchFamily="18" charset="0"/>
              </a:rPr>
              <a:t>- KENNEDY, Anthony M.: California (Reagan). 18/02/88. </a:t>
            </a:r>
          </a:p>
          <a:p>
            <a:r>
              <a:rPr lang="es-AR" sz="1600" dirty="0">
                <a:cs typeface="Times New Roman" pitchFamily="18" charset="0"/>
              </a:rPr>
              <a:t>- THOMAS, </a:t>
            </a:r>
            <a:r>
              <a:rPr lang="es-AR" sz="1600" dirty="0" err="1">
                <a:cs typeface="Times New Roman" pitchFamily="18" charset="0"/>
              </a:rPr>
              <a:t>Clarence</a:t>
            </a:r>
            <a:r>
              <a:rPr lang="es-AR" sz="1600" dirty="0">
                <a:cs typeface="Times New Roman" pitchFamily="18" charset="0"/>
              </a:rPr>
              <a:t>: Georgia (Bush, G. </a:t>
            </a:r>
            <a:r>
              <a:rPr lang="es-AR" sz="1600" dirty="0" smtClean="0">
                <a:cs typeface="Times New Roman" pitchFamily="18" charset="0"/>
              </a:rPr>
              <a:t>W.). </a:t>
            </a:r>
            <a:r>
              <a:rPr lang="es-AR" sz="1600" dirty="0">
                <a:cs typeface="Times New Roman" pitchFamily="18" charset="0"/>
              </a:rPr>
              <a:t>23/10/91. </a:t>
            </a:r>
          </a:p>
          <a:p>
            <a:r>
              <a:rPr lang="es-AR" sz="1600" dirty="0">
                <a:cs typeface="Times New Roman" pitchFamily="18" charset="0"/>
              </a:rPr>
              <a:t>- GINSBURG, Ruth </a:t>
            </a:r>
            <a:r>
              <a:rPr lang="es-AR" sz="1600" dirty="0" err="1">
                <a:cs typeface="Times New Roman" pitchFamily="18" charset="0"/>
              </a:rPr>
              <a:t>Bader</a:t>
            </a:r>
            <a:r>
              <a:rPr lang="es-AR" sz="1600" dirty="0">
                <a:cs typeface="Times New Roman" pitchFamily="18" charset="0"/>
              </a:rPr>
              <a:t>: New York (Clinton). 10/08/93.</a:t>
            </a:r>
          </a:p>
          <a:p>
            <a:r>
              <a:rPr lang="es-AR" sz="1600" dirty="0">
                <a:cs typeface="Times New Roman" pitchFamily="18" charset="0"/>
              </a:rPr>
              <a:t>- BREYER, Stephen G.: </a:t>
            </a:r>
            <a:r>
              <a:rPr lang="es-AR" sz="1600" dirty="0" smtClean="0">
                <a:cs typeface="Times New Roman" pitchFamily="18" charset="0"/>
              </a:rPr>
              <a:t>California (Clinton</a:t>
            </a:r>
            <a:r>
              <a:rPr lang="es-AR" sz="1600" dirty="0">
                <a:cs typeface="Times New Roman" pitchFamily="18" charset="0"/>
              </a:rPr>
              <a:t>). 03/08/94.</a:t>
            </a:r>
          </a:p>
          <a:p>
            <a:r>
              <a:rPr lang="es-AR" sz="1600" dirty="0">
                <a:cs typeface="Times New Roman" pitchFamily="18" charset="0"/>
              </a:rPr>
              <a:t>- ALITO, Samuel A., Jr.: New Jersey (Bush, G. W.),01/01/06 </a:t>
            </a:r>
          </a:p>
          <a:p>
            <a:pPr>
              <a:buFontTx/>
              <a:buChar char="-"/>
            </a:pPr>
            <a:r>
              <a:rPr lang="es-AR" sz="1600" dirty="0" smtClean="0">
                <a:cs typeface="Times New Roman" pitchFamily="18" charset="0"/>
              </a:rPr>
              <a:t>SOTOMAYOR</a:t>
            </a:r>
            <a:r>
              <a:rPr lang="es-AR" sz="1600" dirty="0">
                <a:cs typeface="Times New Roman" pitchFamily="18" charset="0"/>
              </a:rPr>
              <a:t>, Sonia: New York (</a:t>
            </a:r>
            <a:r>
              <a:rPr lang="es-AR" sz="1600" dirty="0" err="1">
                <a:cs typeface="Times New Roman" pitchFamily="18" charset="0"/>
              </a:rPr>
              <a:t>Obama</a:t>
            </a:r>
            <a:r>
              <a:rPr lang="es-AR" sz="1600" dirty="0">
                <a:cs typeface="Times New Roman" pitchFamily="18" charset="0"/>
              </a:rPr>
              <a:t>). 08/08/09. </a:t>
            </a:r>
            <a:endParaRPr lang="es-AR" sz="1600" dirty="0" smtClean="0">
              <a:cs typeface="Times New Roman" pitchFamily="18" charset="0"/>
            </a:endParaRPr>
          </a:p>
          <a:p>
            <a:r>
              <a:rPr lang="es-AR" sz="1600" dirty="0" smtClean="0">
                <a:cs typeface="Times New Roman" pitchFamily="18" charset="0"/>
              </a:rPr>
              <a:t>- KAGAN, Elena, New York (</a:t>
            </a:r>
            <a:r>
              <a:rPr lang="es-AR" sz="1600" dirty="0" err="1" smtClean="0">
                <a:cs typeface="Times New Roman" pitchFamily="18" charset="0"/>
              </a:rPr>
              <a:t>Obama</a:t>
            </a:r>
            <a:r>
              <a:rPr lang="es-AR" sz="1600" dirty="0" smtClean="0">
                <a:cs typeface="Times New Roman" pitchFamily="18" charset="0"/>
              </a:rPr>
              <a:t>). 07/08/2010</a:t>
            </a:r>
            <a:endParaRPr lang="es-AR" sz="1600" dirty="0">
              <a:cs typeface="Times New Roman" pitchFamily="18" charset="0"/>
            </a:endParaRPr>
          </a:p>
        </p:txBody>
      </p:sp>
      <p:pic>
        <p:nvPicPr>
          <p:cNvPr id="1026" name="Picture 2" descr="C:\Users\Sergio\Desktop\Supreme_Court_US_2010.jpg"/>
          <p:cNvPicPr>
            <a:picLocks noChangeAspect="1" noChangeArrowheads="1"/>
          </p:cNvPicPr>
          <p:nvPr/>
        </p:nvPicPr>
        <p:blipFill>
          <a:blip r:embed="rId3" cstate="print"/>
          <a:srcRect/>
          <a:stretch>
            <a:fillRect/>
          </a:stretch>
        </p:blipFill>
        <p:spPr bwMode="auto">
          <a:xfrm>
            <a:off x="990600" y="0"/>
            <a:ext cx="6858000" cy="456914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3400" y="533400"/>
            <a:ext cx="7924800" cy="5189113"/>
          </a:xfrm>
          <a:prstGeom prst="rect">
            <a:avLst/>
          </a:prstGeom>
        </p:spPr>
        <p:txBody>
          <a:bodyPr wrap="square">
            <a:spAutoFit/>
          </a:bodyPr>
          <a:lstStyle/>
          <a:p>
            <a:pPr>
              <a:lnSpc>
                <a:spcPct val="80000"/>
              </a:lnSpc>
            </a:pPr>
            <a:r>
              <a:rPr lang="es-ES" b="1" u="sng" dirty="0" smtClean="0"/>
              <a:t>MODELOS PUROS</a:t>
            </a:r>
            <a:r>
              <a:rPr lang="es-ES" b="1" dirty="0" smtClean="0"/>
              <a:t>    </a:t>
            </a:r>
          </a:p>
          <a:p>
            <a:pPr>
              <a:lnSpc>
                <a:spcPct val="80000"/>
              </a:lnSpc>
            </a:pPr>
            <a:r>
              <a:rPr lang="es-ES" dirty="0" smtClean="0"/>
              <a:t>                                                                                                                                                                                                                                                                                                                                                                                                                                                                                                                                                                                                                                                                                                                                                                                                                                                                                                                                                                                                                                                                                                                                                                                                                                                                                                                                                                                                                                                                                                                                                                                                                                                                                                                                                                                                                                                                                                                                                                                                                                                                                                                                                                                                                                                                                                                                                                                                                                                                                                                                                                                                                                                                                                                                                                                                                                                                                                                                                                                                                                                                                                                                                                                                                                                                                                                                                                               </a:t>
            </a:r>
            <a:endParaRPr lang="en-GB" dirty="0" smtClean="0"/>
          </a:p>
          <a:p>
            <a:pPr>
              <a:lnSpc>
                <a:spcPct val="80000"/>
              </a:lnSpc>
            </a:pPr>
            <a:r>
              <a:rPr lang="en-GB" sz="2000" dirty="0" smtClean="0"/>
              <a:t>A) AMERICANO (</a:t>
            </a:r>
            <a:r>
              <a:rPr lang="en-GB" sz="2000" i="1" dirty="0" smtClean="0"/>
              <a:t>Judicial review of Legislation)</a:t>
            </a:r>
            <a:endParaRPr lang="es-ES" sz="2000" dirty="0" smtClean="0"/>
          </a:p>
          <a:p>
            <a:pPr>
              <a:lnSpc>
                <a:spcPct val="80000"/>
              </a:lnSpc>
            </a:pPr>
            <a:r>
              <a:rPr lang="es-ES" sz="2000" dirty="0" smtClean="0"/>
              <a:t>cualquier juez en un proceso ordinario.</a:t>
            </a:r>
          </a:p>
          <a:p>
            <a:pPr>
              <a:lnSpc>
                <a:spcPct val="80000"/>
              </a:lnSpc>
            </a:pPr>
            <a:r>
              <a:rPr lang="es-ES" sz="2000" dirty="0" smtClean="0"/>
              <a:t>Der. Subjetivo.</a:t>
            </a:r>
          </a:p>
          <a:p>
            <a:pPr>
              <a:lnSpc>
                <a:spcPct val="80000"/>
              </a:lnSpc>
            </a:pPr>
            <a:r>
              <a:rPr lang="es-ES" sz="2000" dirty="0" smtClean="0"/>
              <a:t>vía incidental (caso concreto) (</a:t>
            </a:r>
            <a:r>
              <a:rPr lang="es-ES" sz="2000" i="1" dirty="0" err="1" smtClean="0"/>
              <a:t>incidenter</a:t>
            </a:r>
            <a:r>
              <a:rPr lang="es-ES" sz="2000" i="1" dirty="0" smtClean="0"/>
              <a:t> tantum)</a:t>
            </a:r>
            <a:endParaRPr lang="es-ES" sz="2000" dirty="0" smtClean="0"/>
          </a:p>
          <a:p>
            <a:pPr>
              <a:lnSpc>
                <a:spcPct val="80000"/>
              </a:lnSpc>
            </a:pPr>
            <a:r>
              <a:rPr lang="es-ES" sz="2000" dirty="0" smtClean="0"/>
              <a:t>Sentencia: efecto Especial: alcance </a:t>
            </a:r>
            <a:r>
              <a:rPr lang="es-ES" sz="2000" i="1" dirty="0" smtClean="0"/>
              <a:t>inter partes</a:t>
            </a:r>
            <a:r>
              <a:rPr lang="es-ES" sz="2000" dirty="0" smtClean="0"/>
              <a:t>: </a:t>
            </a:r>
          </a:p>
          <a:p>
            <a:pPr>
              <a:lnSpc>
                <a:spcPct val="80000"/>
              </a:lnSpc>
            </a:pPr>
            <a:r>
              <a:rPr lang="es-ES" sz="2000" dirty="0" smtClean="0"/>
              <a:t>(desaplicación de la </a:t>
            </a:r>
            <a:r>
              <a:rPr lang="es-ES" sz="2000" dirty="0" err="1" smtClean="0"/>
              <a:t>n.i.</a:t>
            </a:r>
            <a:r>
              <a:rPr lang="es-ES" sz="2000" dirty="0" smtClean="0"/>
              <a:t>).</a:t>
            </a:r>
          </a:p>
          <a:p>
            <a:pPr>
              <a:lnSpc>
                <a:spcPct val="80000"/>
              </a:lnSpc>
            </a:pPr>
            <a:r>
              <a:rPr lang="es-ES" sz="2000" dirty="0" smtClean="0"/>
              <a:t>naturaleza “declarativa” (nulidad preexistente): </a:t>
            </a:r>
            <a:r>
              <a:rPr lang="es-ES" sz="2000" i="1" dirty="0" smtClean="0"/>
              <a:t>ex </a:t>
            </a:r>
            <a:r>
              <a:rPr lang="es-ES" sz="2000" i="1" dirty="0" err="1" smtClean="0"/>
              <a:t>tunc</a:t>
            </a:r>
            <a:endParaRPr lang="es-ES" sz="2000" i="1" dirty="0" smtClean="0"/>
          </a:p>
          <a:p>
            <a:pPr>
              <a:lnSpc>
                <a:spcPct val="80000"/>
              </a:lnSpc>
            </a:pPr>
            <a:endParaRPr lang="es-ES" sz="2000" dirty="0" smtClean="0"/>
          </a:p>
          <a:p>
            <a:pPr>
              <a:lnSpc>
                <a:spcPct val="80000"/>
              </a:lnSpc>
            </a:pPr>
            <a:endParaRPr lang="es-ES" dirty="0" smtClean="0"/>
          </a:p>
          <a:p>
            <a:pPr>
              <a:lnSpc>
                <a:spcPct val="80000"/>
              </a:lnSpc>
            </a:pPr>
            <a:endParaRPr lang="es-ES" sz="2000" dirty="0" smtClean="0"/>
          </a:p>
          <a:p>
            <a:pPr>
              <a:lnSpc>
                <a:spcPct val="80000"/>
              </a:lnSpc>
            </a:pPr>
            <a:r>
              <a:rPr lang="es-ES" sz="2000" dirty="0" smtClean="0"/>
              <a:t>B) KELSEN (</a:t>
            </a:r>
            <a:r>
              <a:rPr lang="es-ES" sz="2000" i="1" dirty="0" err="1" smtClean="0"/>
              <a:t>Verfassungsgerichtsbarkeit</a:t>
            </a:r>
            <a:r>
              <a:rPr lang="es-ES" sz="2000" dirty="0" smtClean="0"/>
              <a:t>)</a:t>
            </a:r>
          </a:p>
          <a:p>
            <a:pPr>
              <a:lnSpc>
                <a:spcPct val="80000"/>
              </a:lnSpc>
            </a:pPr>
            <a:r>
              <a:rPr lang="es-ES" sz="2000" dirty="0" smtClean="0"/>
              <a:t>Tribunal </a:t>
            </a:r>
            <a:r>
              <a:rPr lang="es-ES" sz="2000" i="1" dirty="0" smtClean="0"/>
              <a:t>ad hoc</a:t>
            </a:r>
            <a:r>
              <a:rPr lang="es-ES" sz="2000" dirty="0" smtClean="0"/>
              <a:t> (monopolio)</a:t>
            </a:r>
          </a:p>
          <a:p>
            <a:pPr>
              <a:lnSpc>
                <a:spcPct val="80000"/>
              </a:lnSpc>
            </a:pPr>
            <a:r>
              <a:rPr lang="es-ES" sz="2000" dirty="0" smtClean="0"/>
              <a:t>Objetivo (proceso </a:t>
            </a:r>
            <a:r>
              <a:rPr lang="es-ES" sz="2000" dirty="0" err="1" smtClean="0"/>
              <a:t>nomofiláctico</a:t>
            </a:r>
            <a:r>
              <a:rPr lang="es-ES" sz="2000" dirty="0" smtClean="0"/>
              <a:t>, no </a:t>
            </a:r>
            <a:r>
              <a:rPr lang="es-ES" sz="2000" i="1" dirty="0" smtClean="0"/>
              <a:t>cases and controversias)</a:t>
            </a:r>
            <a:endParaRPr lang="es-ES" sz="2000" dirty="0" smtClean="0"/>
          </a:p>
          <a:p>
            <a:pPr>
              <a:lnSpc>
                <a:spcPct val="80000"/>
              </a:lnSpc>
            </a:pPr>
            <a:r>
              <a:rPr lang="es-ES" sz="2000" dirty="0" smtClean="0"/>
              <a:t>vía principal (norma inconstitucional) “Legislador negativo”.</a:t>
            </a:r>
          </a:p>
          <a:p>
            <a:pPr>
              <a:lnSpc>
                <a:spcPct val="80000"/>
              </a:lnSpc>
            </a:pPr>
            <a:r>
              <a:rPr lang="es-ES" sz="2000" dirty="0" smtClean="0"/>
              <a:t>Sentencia: efecto General (derogatorios): alcance </a:t>
            </a:r>
            <a:r>
              <a:rPr lang="es-ES" sz="2000" i="1" dirty="0" err="1" smtClean="0"/>
              <a:t>erga</a:t>
            </a:r>
            <a:r>
              <a:rPr lang="es-ES" sz="2000" i="1" dirty="0" smtClean="0"/>
              <a:t> </a:t>
            </a:r>
            <a:r>
              <a:rPr lang="es-ES" sz="2000" i="1" dirty="0" err="1" smtClean="0"/>
              <a:t>omnes</a:t>
            </a:r>
            <a:r>
              <a:rPr lang="es-ES" sz="2000" i="1" dirty="0" smtClean="0"/>
              <a:t> </a:t>
            </a:r>
            <a:r>
              <a:rPr lang="es-ES" sz="2000" dirty="0" smtClean="0"/>
              <a:t>(publicación B.O.).</a:t>
            </a:r>
          </a:p>
          <a:p>
            <a:pPr>
              <a:lnSpc>
                <a:spcPct val="80000"/>
              </a:lnSpc>
            </a:pPr>
            <a:r>
              <a:rPr lang="es-ES" sz="2000" dirty="0" smtClean="0"/>
              <a:t>naturaleza “constitutiva”: </a:t>
            </a:r>
            <a:r>
              <a:rPr lang="es-ES" sz="2000" i="1" dirty="0" smtClean="0"/>
              <a:t>ex nunc.</a:t>
            </a:r>
            <a:r>
              <a:rPr lang="es-ES" sz="2000" dirty="0" smtClean="0"/>
              <a:t> Austria: plazo de 6/18 meses.</a:t>
            </a:r>
          </a:p>
          <a:p>
            <a:pPr>
              <a:lnSpc>
                <a:spcPct val="80000"/>
              </a:lnSpc>
            </a:pPr>
            <a:endParaRPr lang="es-ES" sz="2000" dirty="0" smtClean="0"/>
          </a:p>
          <a:p>
            <a:pPr>
              <a:lnSpc>
                <a:spcPct val="80000"/>
              </a:lnSpc>
            </a:pPr>
            <a:r>
              <a:rPr lang="es-ES" sz="2000" dirty="0" smtClean="0"/>
              <a:t>Valor emblemático: </a:t>
            </a:r>
            <a:r>
              <a:rPr lang="es-ES" sz="2000" i="1" dirty="0" err="1" smtClean="0"/>
              <a:t>Supreme</a:t>
            </a:r>
            <a:r>
              <a:rPr lang="es-ES" sz="2000" i="1" dirty="0" smtClean="0"/>
              <a:t> </a:t>
            </a:r>
            <a:r>
              <a:rPr lang="es-ES" sz="2000" i="1" dirty="0" err="1" smtClean="0"/>
              <a:t>Court</a:t>
            </a:r>
            <a:r>
              <a:rPr lang="es-ES" sz="2000" i="1" dirty="0" smtClean="0"/>
              <a:t>/Judicial </a:t>
            </a:r>
            <a:r>
              <a:rPr lang="es-ES" sz="2000" i="1" dirty="0" err="1" smtClean="0"/>
              <a:t>review</a:t>
            </a:r>
            <a:r>
              <a:rPr lang="es-ES" sz="2000" i="1" dirty="0" smtClean="0"/>
              <a:t> of </a:t>
            </a:r>
            <a:r>
              <a:rPr lang="es-ES" sz="2000" i="1" dirty="0" err="1" smtClean="0"/>
              <a:t>LegislationDer</a:t>
            </a:r>
            <a:r>
              <a:rPr lang="es-ES" sz="2000" i="1" dirty="0" smtClean="0"/>
              <a:t>. </a:t>
            </a:r>
            <a:endParaRPr lang="es-ES" sz="20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Etimología</a:t>
            </a:r>
            <a:endParaRPr lang="es-AR" dirty="0"/>
          </a:p>
        </p:txBody>
      </p:sp>
      <p:sp>
        <p:nvSpPr>
          <p:cNvPr id="3" name="2 Marcador de contenido"/>
          <p:cNvSpPr>
            <a:spLocks noGrp="1"/>
          </p:cNvSpPr>
          <p:nvPr>
            <p:ph idx="1"/>
          </p:nvPr>
        </p:nvSpPr>
        <p:spPr>
          <a:xfrm>
            <a:off x="609600" y="2133600"/>
            <a:ext cx="3352800" cy="1600200"/>
          </a:xfrm>
        </p:spPr>
        <p:txBody>
          <a:bodyPr/>
          <a:lstStyle/>
          <a:p>
            <a:pPr>
              <a:buNone/>
            </a:pPr>
            <a:endParaRPr lang="es-AR" i="1" dirty="0" smtClean="0"/>
          </a:p>
          <a:p>
            <a:pPr lvl="1">
              <a:buNone/>
            </a:pPr>
            <a:r>
              <a:rPr lang="es-AR" sz="3600" b="1" i="1" cap="all" dirty="0" err="1" smtClean="0"/>
              <a:t>Supremacy</a:t>
            </a:r>
            <a:r>
              <a:rPr lang="es-AR" sz="3600" i="1" dirty="0" smtClean="0"/>
              <a:t> </a:t>
            </a:r>
            <a:endParaRPr lang="es-AR" sz="3600" i="1" dirty="0"/>
          </a:p>
        </p:txBody>
      </p:sp>
      <p:cxnSp>
        <p:nvCxnSpPr>
          <p:cNvPr id="5" name="4 Conector recto de flecha"/>
          <p:cNvCxnSpPr/>
          <p:nvPr/>
        </p:nvCxnSpPr>
        <p:spPr>
          <a:xfrm flipV="1">
            <a:off x="3581400" y="2438400"/>
            <a:ext cx="685800" cy="609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 name="6 Conector recto de flecha"/>
          <p:cNvCxnSpPr/>
          <p:nvPr/>
        </p:nvCxnSpPr>
        <p:spPr>
          <a:xfrm rot="16200000" flipH="1">
            <a:off x="3543300" y="3086100"/>
            <a:ext cx="685800" cy="6096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8" name="7 CuadroTexto"/>
          <p:cNvSpPr txBox="1"/>
          <p:nvPr/>
        </p:nvSpPr>
        <p:spPr>
          <a:xfrm>
            <a:off x="4419600" y="2133600"/>
            <a:ext cx="4267200" cy="461665"/>
          </a:xfrm>
          <a:prstGeom prst="rect">
            <a:avLst/>
          </a:prstGeom>
          <a:noFill/>
        </p:spPr>
        <p:txBody>
          <a:bodyPr wrap="square" rtlCol="0">
            <a:spAutoFit/>
          </a:bodyPr>
          <a:lstStyle/>
          <a:p>
            <a:r>
              <a:rPr lang="es-AR" sz="2400" b="1" dirty="0" err="1" smtClean="0">
                <a:latin typeface="+mn-lt"/>
              </a:rPr>
              <a:t>Supreme</a:t>
            </a:r>
            <a:r>
              <a:rPr lang="es-AR" sz="2400" b="1" dirty="0" smtClean="0">
                <a:latin typeface="+mn-lt"/>
              </a:rPr>
              <a:t>  (</a:t>
            </a:r>
            <a:r>
              <a:rPr lang="es-AR" sz="2400" b="1" i="1" dirty="0" smtClean="0">
                <a:latin typeface="+mn-lt"/>
              </a:rPr>
              <a:t>lat. </a:t>
            </a:r>
            <a:r>
              <a:rPr lang="es-AR" sz="2400" b="1" dirty="0" err="1" smtClean="0">
                <a:latin typeface="+mn-lt"/>
              </a:rPr>
              <a:t>super</a:t>
            </a:r>
            <a:r>
              <a:rPr lang="es-AR" sz="2400" b="1" dirty="0" smtClean="0">
                <a:latin typeface="+mn-lt"/>
              </a:rPr>
              <a:t>)</a:t>
            </a:r>
            <a:endParaRPr lang="es-AR" sz="2400" b="1" dirty="0">
              <a:latin typeface="+mn-lt"/>
            </a:endParaRPr>
          </a:p>
        </p:txBody>
      </p:sp>
      <p:sp>
        <p:nvSpPr>
          <p:cNvPr id="9" name="8 CuadroTexto"/>
          <p:cNvSpPr txBox="1"/>
          <p:nvPr/>
        </p:nvSpPr>
        <p:spPr>
          <a:xfrm>
            <a:off x="4419600" y="3581400"/>
            <a:ext cx="2895600" cy="461665"/>
          </a:xfrm>
          <a:prstGeom prst="rect">
            <a:avLst/>
          </a:prstGeom>
          <a:noFill/>
        </p:spPr>
        <p:txBody>
          <a:bodyPr wrap="square" rtlCol="0">
            <a:spAutoFit/>
          </a:bodyPr>
          <a:lstStyle/>
          <a:p>
            <a:r>
              <a:rPr lang="es-AR" sz="2400" b="1" dirty="0" err="1" smtClean="0">
                <a:latin typeface="+mn-lt"/>
              </a:rPr>
              <a:t>Primacy</a:t>
            </a:r>
            <a:r>
              <a:rPr lang="es-AR" sz="2400" b="1" dirty="0" smtClean="0">
                <a:latin typeface="+mn-lt"/>
              </a:rPr>
              <a:t> (</a:t>
            </a:r>
            <a:r>
              <a:rPr lang="es-AR" sz="2400" b="1" i="1" dirty="0" smtClean="0">
                <a:latin typeface="+mn-lt"/>
              </a:rPr>
              <a:t>lat</a:t>
            </a:r>
            <a:r>
              <a:rPr lang="es-AR" sz="2400" b="1" dirty="0" smtClean="0">
                <a:latin typeface="+mn-lt"/>
              </a:rPr>
              <a:t>. prime</a:t>
            </a:r>
            <a:r>
              <a:rPr lang="es-AR" sz="2400" b="1" dirty="0" smtClean="0"/>
              <a:t>)</a:t>
            </a:r>
            <a:endParaRPr lang="es-AR" sz="2400" b="1" dirty="0"/>
          </a:p>
        </p:txBody>
      </p:sp>
      <p:sp>
        <p:nvSpPr>
          <p:cNvPr id="10" name="9 CuadroTexto"/>
          <p:cNvSpPr txBox="1"/>
          <p:nvPr/>
        </p:nvSpPr>
        <p:spPr>
          <a:xfrm>
            <a:off x="609600" y="1676400"/>
            <a:ext cx="2743200" cy="523220"/>
          </a:xfrm>
          <a:prstGeom prst="rect">
            <a:avLst/>
          </a:prstGeom>
          <a:noFill/>
        </p:spPr>
        <p:txBody>
          <a:bodyPr wrap="square" rtlCol="0">
            <a:spAutoFit/>
          </a:bodyPr>
          <a:lstStyle/>
          <a:p>
            <a:r>
              <a:rPr lang="es-AR" sz="2800" i="1" dirty="0" smtClean="0">
                <a:latin typeface="+mn-lt"/>
              </a:rPr>
              <a:t>Anglicismo:</a:t>
            </a:r>
            <a:endParaRPr lang="es-AR" sz="2800" i="1" dirty="0">
              <a:latin typeface="+mn-lt"/>
            </a:endParaRPr>
          </a:p>
        </p:txBody>
      </p:sp>
      <p:sp>
        <p:nvSpPr>
          <p:cNvPr id="11" name="10 CuadroTexto"/>
          <p:cNvSpPr txBox="1"/>
          <p:nvPr/>
        </p:nvSpPr>
        <p:spPr>
          <a:xfrm>
            <a:off x="2971800" y="4724400"/>
            <a:ext cx="5943600" cy="523220"/>
          </a:xfrm>
          <a:prstGeom prst="rect">
            <a:avLst/>
          </a:prstGeom>
          <a:noFill/>
        </p:spPr>
        <p:txBody>
          <a:bodyPr wrap="square" rtlCol="0">
            <a:spAutoFit/>
          </a:bodyPr>
          <a:lstStyle/>
          <a:p>
            <a:r>
              <a:rPr lang="es-AR" sz="2800" dirty="0" smtClean="0">
                <a:latin typeface="+mn-lt"/>
              </a:rPr>
              <a:t>* Origen inglés</a:t>
            </a:r>
            <a:endParaRPr lang="es-AR" sz="2800"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5719"/>
          </a:xfrm>
        </p:spPr>
        <p:txBody>
          <a:bodyPr/>
          <a:lstStyle/>
          <a:p>
            <a:endParaRPr lang="es-AR" dirty="0"/>
          </a:p>
        </p:txBody>
      </p:sp>
      <p:sp>
        <p:nvSpPr>
          <p:cNvPr id="4" name="3 Rectángulo"/>
          <p:cNvSpPr/>
          <p:nvPr/>
        </p:nvSpPr>
        <p:spPr>
          <a:xfrm>
            <a:off x="457200" y="762001"/>
            <a:ext cx="8382000" cy="4524315"/>
          </a:xfrm>
          <a:prstGeom prst="rect">
            <a:avLst/>
          </a:prstGeom>
        </p:spPr>
        <p:txBody>
          <a:bodyPr wrap="square">
            <a:spAutoFit/>
          </a:bodyPr>
          <a:lstStyle/>
          <a:p>
            <a:pPr fontAlgn="auto">
              <a:lnSpc>
                <a:spcPct val="80000"/>
              </a:lnSpc>
              <a:spcAft>
                <a:spcPts val="0"/>
              </a:spcAft>
              <a:buNone/>
              <a:defRPr/>
            </a:pPr>
            <a:r>
              <a:rPr lang="es-ES" sz="2400" dirty="0" smtClean="0"/>
              <a:t>)A) AMERICANO:</a:t>
            </a:r>
          </a:p>
          <a:p>
            <a:pPr fontAlgn="auto">
              <a:lnSpc>
                <a:spcPct val="80000"/>
              </a:lnSpc>
              <a:spcAft>
                <a:spcPts val="0"/>
              </a:spcAft>
              <a:buNone/>
              <a:defRPr/>
            </a:pPr>
            <a:endParaRPr lang="es-ES" sz="2400" dirty="0" smtClean="0"/>
          </a:p>
          <a:p>
            <a:pPr fontAlgn="auto">
              <a:lnSpc>
                <a:spcPct val="80000"/>
              </a:lnSpc>
              <a:spcAft>
                <a:spcPts val="0"/>
              </a:spcAft>
              <a:buNone/>
              <a:defRPr/>
            </a:pPr>
            <a:r>
              <a:rPr lang="es-ES" sz="2400" dirty="0" smtClean="0"/>
              <a:t>A. </a:t>
            </a:r>
            <a:r>
              <a:rPr lang="es-ES" sz="2400" u="sng" dirty="0" smtClean="0"/>
              <a:t>EE.UU.: </a:t>
            </a:r>
            <a:r>
              <a:rPr lang="es-ES" sz="2400" i="1" dirty="0" smtClean="0"/>
              <a:t>Judicial </a:t>
            </a:r>
            <a:r>
              <a:rPr lang="es-ES" sz="2400" i="1" dirty="0" err="1" smtClean="0"/>
              <a:t>review</a:t>
            </a:r>
            <a:r>
              <a:rPr lang="es-ES" sz="2400" i="1" dirty="0" smtClean="0"/>
              <a:t> of </a:t>
            </a:r>
            <a:r>
              <a:rPr lang="es-ES" sz="2400" i="1" dirty="0" err="1" smtClean="0"/>
              <a:t>Legislation</a:t>
            </a:r>
            <a:r>
              <a:rPr lang="es-ES" sz="2400" dirty="0" smtClean="0"/>
              <a:t>: </a:t>
            </a:r>
          </a:p>
          <a:p>
            <a:pPr fontAlgn="auto">
              <a:lnSpc>
                <a:spcPct val="80000"/>
              </a:lnSpc>
              <a:spcAft>
                <a:spcPts val="0"/>
              </a:spcAft>
              <a:buFont typeface="Arial" pitchFamily="34" charset="0"/>
              <a:buChar char="•"/>
              <a:defRPr/>
            </a:pPr>
            <a:r>
              <a:rPr lang="es-ES" sz="2400" dirty="0" smtClean="0"/>
              <a:t>1) </a:t>
            </a:r>
            <a:r>
              <a:rPr lang="es-ES" sz="2400" i="1" dirty="0" err="1" smtClean="0"/>
              <a:t>Judge-made-law</a:t>
            </a:r>
            <a:r>
              <a:rPr lang="es-ES" sz="2400" i="1" dirty="0" smtClean="0"/>
              <a:t> (</a:t>
            </a:r>
            <a:r>
              <a:rPr lang="es-ES" sz="2400" i="1" dirty="0" err="1" smtClean="0"/>
              <a:t>Law</a:t>
            </a:r>
            <a:r>
              <a:rPr lang="es-ES" sz="2400" i="1" dirty="0" smtClean="0"/>
              <a:t> = Derecho)</a:t>
            </a:r>
          </a:p>
          <a:p>
            <a:pPr fontAlgn="auto">
              <a:lnSpc>
                <a:spcPct val="80000"/>
              </a:lnSpc>
              <a:spcAft>
                <a:spcPts val="0"/>
              </a:spcAft>
              <a:buFont typeface="Arial" pitchFamily="34" charset="0"/>
              <a:buChar char="•"/>
              <a:defRPr/>
            </a:pPr>
            <a:r>
              <a:rPr lang="es-ES" sz="2400" dirty="0" smtClean="0"/>
              <a:t>2) Revolución (confianza al juez);</a:t>
            </a:r>
          </a:p>
          <a:p>
            <a:pPr fontAlgn="auto">
              <a:lnSpc>
                <a:spcPct val="80000"/>
              </a:lnSpc>
              <a:spcAft>
                <a:spcPts val="0"/>
              </a:spcAft>
              <a:buFont typeface="Arial" pitchFamily="34" charset="0"/>
              <a:buChar char="•"/>
              <a:defRPr/>
            </a:pPr>
            <a:r>
              <a:rPr lang="es-ES" sz="2400" dirty="0" smtClean="0"/>
              <a:t>3) Tradición colonial (</a:t>
            </a:r>
            <a:r>
              <a:rPr lang="es-ES" sz="2400" i="1" dirty="0" err="1" smtClean="0"/>
              <a:t>Privy</a:t>
            </a:r>
            <a:r>
              <a:rPr lang="es-ES" sz="2400" i="1" dirty="0" smtClean="0"/>
              <a:t> Council</a:t>
            </a:r>
            <a:r>
              <a:rPr lang="es-ES" sz="2400" dirty="0" smtClean="0"/>
              <a:t>); </a:t>
            </a:r>
            <a:endParaRPr lang="es-ES" sz="2400" i="1" dirty="0" smtClean="0"/>
          </a:p>
          <a:p>
            <a:pPr fontAlgn="auto">
              <a:lnSpc>
                <a:spcPct val="80000"/>
              </a:lnSpc>
              <a:spcAft>
                <a:spcPts val="0"/>
              </a:spcAft>
              <a:buFont typeface="Arial" pitchFamily="34" charset="0"/>
              <a:buChar char="•"/>
              <a:defRPr/>
            </a:pPr>
            <a:r>
              <a:rPr lang="es-ES" sz="2400" dirty="0" smtClean="0"/>
              <a:t>4) Estructura federal (documento escrito)</a:t>
            </a:r>
          </a:p>
          <a:p>
            <a:pPr fontAlgn="auto">
              <a:lnSpc>
                <a:spcPct val="80000"/>
              </a:lnSpc>
              <a:spcAft>
                <a:spcPts val="0"/>
              </a:spcAft>
              <a:buFont typeface="Arial" pitchFamily="34" charset="0"/>
              <a:buChar char="•"/>
              <a:defRPr/>
            </a:pPr>
            <a:r>
              <a:rPr lang="es-ES" sz="2400" dirty="0" smtClean="0"/>
              <a:t>5) </a:t>
            </a:r>
            <a:r>
              <a:rPr lang="es-ES" sz="2400" i="1" dirty="0" err="1" smtClean="0"/>
              <a:t>Higher</a:t>
            </a:r>
            <a:r>
              <a:rPr lang="es-ES" sz="2400" i="1" dirty="0" smtClean="0"/>
              <a:t> </a:t>
            </a:r>
            <a:r>
              <a:rPr lang="es-ES" sz="2400" i="1" dirty="0" err="1" smtClean="0"/>
              <a:t>Law</a:t>
            </a:r>
            <a:r>
              <a:rPr lang="es-ES" sz="2400" i="1" dirty="0" smtClean="0"/>
              <a:t>: W.. Otis (</a:t>
            </a:r>
            <a:r>
              <a:rPr lang="es-ES" sz="2400" i="1" dirty="0" err="1" smtClean="0"/>
              <a:t>Writ</a:t>
            </a:r>
            <a:r>
              <a:rPr lang="es-ES" sz="2400" i="1" dirty="0" smtClean="0"/>
              <a:t> of </a:t>
            </a:r>
            <a:r>
              <a:rPr lang="es-ES" sz="2400" i="1" dirty="0" err="1" smtClean="0"/>
              <a:t>Assistance</a:t>
            </a:r>
            <a:r>
              <a:rPr lang="es-ES" sz="2400" i="1" dirty="0" smtClean="0"/>
              <a:t>. 1761) </a:t>
            </a:r>
          </a:p>
          <a:p>
            <a:pPr fontAlgn="auto">
              <a:lnSpc>
                <a:spcPct val="80000"/>
              </a:lnSpc>
              <a:spcAft>
                <a:spcPts val="0"/>
              </a:spcAft>
              <a:buNone/>
              <a:defRPr/>
            </a:pPr>
            <a:r>
              <a:rPr lang="es-ES" sz="2400" dirty="0" smtClean="0"/>
              <a:t>		El Federalista, Cap. LXXVIII</a:t>
            </a:r>
          </a:p>
          <a:p>
            <a:pPr fontAlgn="auto">
              <a:lnSpc>
                <a:spcPct val="80000"/>
              </a:lnSpc>
              <a:spcAft>
                <a:spcPts val="0"/>
              </a:spcAft>
              <a:buFont typeface="Arial" pitchFamily="34" charset="0"/>
              <a:buChar char="•"/>
              <a:defRPr/>
            </a:pPr>
            <a:r>
              <a:rPr lang="es-ES" sz="2400" dirty="0" smtClean="0"/>
              <a:t>6) “</a:t>
            </a:r>
            <a:r>
              <a:rPr lang="es-ES" sz="2400" dirty="0" err="1" smtClean="0"/>
              <a:t>Marbury</a:t>
            </a:r>
            <a:r>
              <a:rPr lang="es-ES" sz="2400" dirty="0" smtClean="0"/>
              <a:t> vs. Madison” (1803): mutación constitucional    (2ª </a:t>
            </a:r>
            <a:r>
              <a:rPr lang="es-ES" sz="2400" dirty="0" err="1" smtClean="0"/>
              <a:t>Sent</a:t>
            </a:r>
            <a:r>
              <a:rPr lang="es-ES" sz="2400" dirty="0" smtClean="0"/>
              <a:t>.: 1857) </a:t>
            </a:r>
          </a:p>
          <a:p>
            <a:pPr fontAlgn="auto">
              <a:lnSpc>
                <a:spcPct val="80000"/>
              </a:lnSpc>
              <a:spcAft>
                <a:spcPts val="0"/>
              </a:spcAft>
              <a:buNone/>
              <a:defRPr/>
            </a:pPr>
            <a:endParaRPr lang="es-ES" sz="2400" dirty="0" smtClean="0"/>
          </a:p>
          <a:p>
            <a:pPr fontAlgn="auto">
              <a:lnSpc>
                <a:spcPct val="80000"/>
              </a:lnSpc>
              <a:spcAft>
                <a:spcPts val="0"/>
              </a:spcAft>
              <a:buNone/>
              <a:defRPr/>
            </a:pPr>
            <a:r>
              <a:rPr lang="es-ES" sz="2400" i="1" dirty="0" smtClean="0"/>
              <a:t>B. </a:t>
            </a:r>
            <a:r>
              <a:rPr lang="es-ES" sz="2400" u="sng" dirty="0" err="1" smtClean="0"/>
              <a:t>Judicialismo</a:t>
            </a:r>
            <a:r>
              <a:rPr lang="es-ES" sz="2400" u="sng" dirty="0" smtClean="0"/>
              <a:t> Americano</a:t>
            </a:r>
            <a:r>
              <a:rPr lang="es-ES" sz="2400" dirty="0" smtClean="0"/>
              <a:t>: Venezuela 1811; </a:t>
            </a:r>
          </a:p>
          <a:p>
            <a:pPr fontAlgn="auto">
              <a:lnSpc>
                <a:spcPct val="80000"/>
              </a:lnSpc>
              <a:spcAft>
                <a:spcPts val="0"/>
              </a:spcAft>
              <a:buFont typeface="Arial" pitchFamily="34" charset="0"/>
              <a:buChar char="•"/>
              <a:defRPr/>
            </a:pPr>
            <a:r>
              <a:rPr lang="es-ES" sz="2400" dirty="0" smtClean="0"/>
              <a:t>México: C. Yucatán 1841, C. Federal 1847: AMPARO: “ Cláusula Otero”.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7200" y="457200"/>
            <a:ext cx="8001000" cy="6247864"/>
          </a:xfrm>
          <a:prstGeom prst="rect">
            <a:avLst/>
          </a:prstGeom>
        </p:spPr>
        <p:txBody>
          <a:bodyPr wrap="square">
            <a:spAutoFit/>
          </a:bodyPr>
          <a:lstStyle/>
          <a:p>
            <a:pPr>
              <a:lnSpc>
                <a:spcPct val="80000"/>
              </a:lnSpc>
            </a:pPr>
            <a:r>
              <a:rPr lang="es-ES" sz="2000" dirty="0" smtClean="0"/>
              <a:t>(B) </a:t>
            </a:r>
            <a:r>
              <a:rPr lang="es-ES" sz="2000" u="sng" dirty="0" smtClean="0"/>
              <a:t>EUROPA:</a:t>
            </a:r>
          </a:p>
          <a:p>
            <a:pPr>
              <a:lnSpc>
                <a:spcPct val="80000"/>
              </a:lnSpc>
            </a:pPr>
            <a:endParaRPr lang="es-ES" sz="2000" u="sng" dirty="0" smtClean="0"/>
          </a:p>
          <a:p>
            <a:pPr>
              <a:lnSpc>
                <a:spcPct val="80000"/>
              </a:lnSpc>
            </a:pPr>
            <a:r>
              <a:rPr lang="es-ES" sz="2000" u="sng" dirty="0" smtClean="0"/>
              <a:t>Francia</a:t>
            </a:r>
            <a:r>
              <a:rPr lang="es-ES" sz="2000" dirty="0" smtClean="0"/>
              <a:t>: </a:t>
            </a:r>
            <a:r>
              <a:rPr lang="es-ES" sz="2000" dirty="0" err="1" smtClean="0"/>
              <a:t>Sieyès</a:t>
            </a:r>
            <a:r>
              <a:rPr lang="es-ES" sz="2000" dirty="0" smtClean="0"/>
              <a:t>: poder constituyente (</a:t>
            </a:r>
            <a:r>
              <a:rPr lang="es-ES" sz="2000" i="1" dirty="0" err="1" smtClean="0"/>
              <a:t>Jury</a:t>
            </a:r>
            <a:r>
              <a:rPr lang="es-ES" sz="2000" i="1" dirty="0" smtClean="0"/>
              <a:t> constitutionne1</a:t>
            </a:r>
            <a:r>
              <a:rPr lang="es-ES" sz="2000" dirty="0" smtClean="0"/>
              <a:t>-1795; </a:t>
            </a:r>
            <a:r>
              <a:rPr lang="es-ES" sz="2000" i="1" dirty="0" err="1" smtClean="0"/>
              <a:t>Sénat</a:t>
            </a:r>
            <a:r>
              <a:rPr lang="es-ES" sz="2000" i="1" dirty="0" smtClean="0"/>
              <a:t> Conservateur</a:t>
            </a:r>
            <a:r>
              <a:rPr lang="es-ES" sz="2000" dirty="0" smtClean="0"/>
              <a:t>-1799, Senado-1852). Soberanía Nacional (Parlamento):  La Ley = Derecho. Racionalismo jurídico (sacralización de la Ley)</a:t>
            </a:r>
          </a:p>
          <a:p>
            <a:pPr>
              <a:lnSpc>
                <a:spcPct val="80000"/>
              </a:lnSpc>
            </a:pPr>
            <a:r>
              <a:rPr lang="es-ES" sz="2000" dirty="0" smtClean="0"/>
              <a:t>Control Político: dictar leyes y ejecutarlas.</a:t>
            </a:r>
          </a:p>
          <a:p>
            <a:pPr>
              <a:lnSpc>
                <a:spcPct val="80000"/>
              </a:lnSpc>
            </a:pPr>
            <a:r>
              <a:rPr lang="es-ES" sz="2000" dirty="0" smtClean="0"/>
              <a:t>Jueces: </a:t>
            </a:r>
            <a:r>
              <a:rPr lang="es-ES" sz="2000" dirty="0" err="1" smtClean="0"/>
              <a:t>antijudicialismo</a:t>
            </a:r>
            <a:r>
              <a:rPr lang="es-ES" sz="2000" dirty="0" smtClean="0"/>
              <a:t>: “el juez sujeto a la ley”. Desconfianza. </a:t>
            </a:r>
            <a:r>
              <a:rPr lang="es-ES" sz="2000" i="1" dirty="0" err="1" smtClean="0"/>
              <a:t>Référé</a:t>
            </a:r>
            <a:r>
              <a:rPr lang="es-ES" sz="2000" i="1" dirty="0" smtClean="0"/>
              <a:t> </a:t>
            </a:r>
            <a:r>
              <a:rPr lang="es-ES" sz="2000" i="1" dirty="0" err="1" smtClean="0"/>
              <a:t>legislatif</a:t>
            </a:r>
            <a:r>
              <a:rPr lang="es-ES" sz="2000" dirty="0" smtClean="0"/>
              <a:t>, Tribunal de Casación, </a:t>
            </a:r>
            <a:r>
              <a:rPr lang="es-ES" sz="2000" dirty="0" err="1" smtClean="0"/>
              <a:t>Jd.</a:t>
            </a:r>
            <a:r>
              <a:rPr lang="es-ES" sz="2000" dirty="0" smtClean="0"/>
              <a:t> Administrativa. Autoexclusión.</a:t>
            </a:r>
          </a:p>
          <a:p>
            <a:pPr>
              <a:lnSpc>
                <a:spcPct val="80000"/>
              </a:lnSpc>
            </a:pPr>
            <a:r>
              <a:rPr lang="es-ES" sz="2000" dirty="0" smtClean="0"/>
              <a:t>Restauración: Pacto Constitucional, </a:t>
            </a:r>
            <a:r>
              <a:rPr lang="es-ES" sz="2000" i="1" dirty="0" err="1" smtClean="0"/>
              <a:t>Chartes</a:t>
            </a:r>
            <a:r>
              <a:rPr lang="es-ES" sz="2000" i="1" dirty="0" smtClean="0"/>
              <a:t> </a:t>
            </a:r>
            <a:r>
              <a:rPr lang="es-ES" sz="2000" i="1" dirty="0" err="1" smtClean="0"/>
              <a:t>Otroyées</a:t>
            </a:r>
            <a:r>
              <a:rPr lang="es-ES" sz="2000" dirty="0" smtClean="0"/>
              <a:t> (Jefe de Estado como “poder neutro”).</a:t>
            </a:r>
          </a:p>
          <a:p>
            <a:pPr>
              <a:lnSpc>
                <a:spcPct val="80000"/>
              </a:lnSpc>
            </a:pPr>
            <a:endParaRPr lang="es-ES" sz="2000" u="sng" dirty="0" smtClean="0"/>
          </a:p>
          <a:p>
            <a:pPr>
              <a:lnSpc>
                <a:spcPct val="80000"/>
              </a:lnSpc>
            </a:pPr>
            <a:r>
              <a:rPr lang="es-ES" sz="2000" u="sng" dirty="0" smtClean="0"/>
              <a:t>Mundo germano</a:t>
            </a:r>
            <a:r>
              <a:rPr lang="es-ES" sz="2000" dirty="0" smtClean="0"/>
              <a:t>: Precario equilibrio.</a:t>
            </a:r>
          </a:p>
          <a:p>
            <a:pPr>
              <a:lnSpc>
                <a:spcPct val="80000"/>
              </a:lnSpc>
            </a:pPr>
            <a:r>
              <a:rPr lang="es-ES" sz="2000" dirty="0" smtClean="0"/>
              <a:t>Estados Federales: Alemania, Suiza: conflictos e/órganos (</a:t>
            </a:r>
            <a:r>
              <a:rPr lang="es-ES" sz="2000" i="1" dirty="0" err="1" smtClean="0"/>
              <a:t>Staatsgerichtsbarkeit</a:t>
            </a:r>
            <a:r>
              <a:rPr lang="es-ES" sz="2000" dirty="0" smtClean="0"/>
              <a:t>) </a:t>
            </a:r>
          </a:p>
          <a:p>
            <a:pPr>
              <a:lnSpc>
                <a:spcPct val="80000"/>
              </a:lnSpc>
            </a:pPr>
            <a:r>
              <a:rPr lang="es-ES" sz="2000" dirty="0" smtClean="0"/>
              <a:t>Escuela histórica y Escuela Libre del Derecho: Juez (</a:t>
            </a:r>
            <a:r>
              <a:rPr lang="es-ES" sz="2000" i="1" dirty="0" err="1" smtClean="0"/>
              <a:t>Volksgeist</a:t>
            </a:r>
            <a:r>
              <a:rPr lang="es-ES" sz="2000" i="1" dirty="0" smtClean="0"/>
              <a:t>)   </a:t>
            </a:r>
            <a:endParaRPr lang="es-ES" sz="2000" dirty="0" smtClean="0"/>
          </a:p>
          <a:p>
            <a:pPr>
              <a:lnSpc>
                <a:spcPct val="80000"/>
              </a:lnSpc>
            </a:pPr>
            <a:r>
              <a:rPr lang="es-ES" sz="2000" dirty="0" smtClean="0"/>
              <a:t>C. Weimar 1919, C. Checoslovaquia 1920, C. Austria 1920.</a:t>
            </a:r>
          </a:p>
          <a:p>
            <a:pPr>
              <a:lnSpc>
                <a:spcPct val="80000"/>
              </a:lnSpc>
            </a:pPr>
            <a:r>
              <a:rPr lang="es-ES" sz="2000" dirty="0" smtClean="0"/>
              <a:t>¿El Defensor de la Constitución?</a:t>
            </a:r>
          </a:p>
          <a:p>
            <a:pPr>
              <a:lnSpc>
                <a:spcPct val="80000"/>
              </a:lnSpc>
            </a:pPr>
            <a:endParaRPr lang="es-ES" sz="2000" dirty="0" smtClean="0"/>
          </a:p>
          <a:p>
            <a:pPr>
              <a:lnSpc>
                <a:spcPct val="80000"/>
              </a:lnSpc>
            </a:pPr>
            <a:r>
              <a:rPr lang="es-ES" sz="2000" dirty="0" smtClean="0"/>
              <a:t>SCHMITT/ KELSEN: nueva Jurisdicción objetiva (no s/casos concretos). </a:t>
            </a:r>
            <a:r>
              <a:rPr lang="es-ES" sz="2000" i="1" dirty="0" err="1" smtClean="0"/>
              <a:t>Stufenbautheorie</a:t>
            </a:r>
            <a:r>
              <a:rPr lang="es-ES" sz="2000" i="1" dirty="0" smtClean="0"/>
              <a:t>. </a:t>
            </a:r>
            <a:r>
              <a:rPr lang="es-ES" sz="2000" i="1" dirty="0" err="1" smtClean="0"/>
              <a:t>Grundnorm</a:t>
            </a:r>
            <a:r>
              <a:rPr lang="es-ES" sz="2000" dirty="0" smtClean="0"/>
              <a:t>. “Regularidad”. Tribunal </a:t>
            </a:r>
            <a:r>
              <a:rPr lang="es-ES" sz="2000" i="1" dirty="0" smtClean="0"/>
              <a:t>ad hoc</a:t>
            </a:r>
            <a:r>
              <a:rPr lang="es-ES" sz="2000" dirty="0" smtClean="0"/>
              <a:t>. Exclusión del juez ordinario.</a:t>
            </a:r>
          </a:p>
          <a:p>
            <a:pPr>
              <a:lnSpc>
                <a:spcPct val="80000"/>
              </a:lnSpc>
            </a:pPr>
            <a:r>
              <a:rPr lang="es-ES" sz="2000" dirty="0" smtClean="0"/>
              <a:t>Desconfianza política.</a:t>
            </a:r>
          </a:p>
          <a:p>
            <a:pPr>
              <a:lnSpc>
                <a:spcPct val="80000"/>
              </a:lnSpc>
            </a:pPr>
            <a:r>
              <a:rPr lang="es-ES" sz="2000" b="1" i="1" dirty="0" smtClean="0"/>
              <a:t>IDEM SENTIRE REPUBLICA</a:t>
            </a:r>
            <a:r>
              <a:rPr lang="es-ES" sz="2000" b="1" dirty="0" smtClean="0"/>
              <a:t>. </a:t>
            </a:r>
            <a:endParaRPr lang="es-ES" sz="2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5800" y="304800"/>
            <a:ext cx="7543800" cy="5937010"/>
          </a:xfrm>
          <a:prstGeom prst="rect">
            <a:avLst/>
          </a:prstGeom>
        </p:spPr>
        <p:txBody>
          <a:bodyPr wrap="square">
            <a:spAutoFit/>
          </a:bodyPr>
          <a:lstStyle/>
          <a:p>
            <a:pPr>
              <a:lnSpc>
                <a:spcPct val="90000"/>
              </a:lnSpc>
            </a:pPr>
            <a:endParaRPr lang="es-ES" sz="2000" b="1" u="sng" dirty="0" smtClean="0"/>
          </a:p>
          <a:p>
            <a:pPr>
              <a:lnSpc>
                <a:spcPct val="90000"/>
              </a:lnSpc>
            </a:pPr>
            <a:r>
              <a:rPr lang="es-ES" sz="2000" b="1" dirty="0" smtClean="0"/>
              <a:t>SISTEMA MIXTO: </a:t>
            </a:r>
          </a:p>
          <a:p>
            <a:pPr>
              <a:lnSpc>
                <a:spcPct val="90000"/>
              </a:lnSpc>
            </a:pPr>
            <a:endParaRPr lang="es-ES" sz="2000" b="1" u="sng" dirty="0" smtClean="0"/>
          </a:p>
          <a:p>
            <a:pPr>
              <a:lnSpc>
                <a:spcPct val="90000"/>
              </a:lnSpc>
            </a:pPr>
            <a:r>
              <a:rPr lang="es-ES" sz="2000" b="1" u="sng" dirty="0" smtClean="0"/>
              <a:t>CODIGO PROCESAL CONSTITUCIONAL DEL PERU</a:t>
            </a:r>
            <a:r>
              <a:rPr lang="es-ES" b="1" dirty="0" smtClean="0"/>
              <a:t> (2004)</a:t>
            </a:r>
          </a:p>
          <a:p>
            <a:pPr>
              <a:lnSpc>
                <a:spcPct val="90000"/>
              </a:lnSpc>
              <a:buFontTx/>
              <a:buNone/>
            </a:pPr>
            <a:endParaRPr lang="es-ES" b="1" dirty="0" smtClean="0"/>
          </a:p>
          <a:p>
            <a:pPr>
              <a:lnSpc>
                <a:spcPct val="90000"/>
              </a:lnSpc>
              <a:buFontTx/>
              <a:buNone/>
            </a:pPr>
            <a:r>
              <a:rPr lang="es-ES" b="1" u="sng" dirty="0" smtClean="0"/>
              <a:t>C/ ACTOS O  HECHOS</a:t>
            </a:r>
            <a:r>
              <a:rPr lang="es-ES" b="1" dirty="0" smtClean="0"/>
              <a:t>.</a:t>
            </a:r>
          </a:p>
          <a:p>
            <a:pPr>
              <a:lnSpc>
                <a:spcPct val="90000"/>
              </a:lnSpc>
              <a:buFontTx/>
              <a:buNone/>
            </a:pPr>
            <a:r>
              <a:rPr lang="es-ES" b="1" dirty="0" smtClean="0"/>
              <a:t>(A.) Ante juez</a:t>
            </a:r>
          </a:p>
          <a:p>
            <a:pPr>
              <a:lnSpc>
                <a:spcPct val="90000"/>
              </a:lnSpc>
            </a:pPr>
            <a:r>
              <a:rPr lang="es-ES" b="1" dirty="0" smtClean="0"/>
              <a:t>1. Habeas Corpus</a:t>
            </a:r>
          </a:p>
          <a:p>
            <a:pPr>
              <a:lnSpc>
                <a:spcPct val="90000"/>
              </a:lnSpc>
            </a:pPr>
            <a:r>
              <a:rPr lang="es-ES" b="1" dirty="0" smtClean="0"/>
              <a:t>2. Amparo</a:t>
            </a:r>
          </a:p>
          <a:p>
            <a:pPr>
              <a:lnSpc>
                <a:spcPct val="90000"/>
              </a:lnSpc>
            </a:pPr>
            <a:r>
              <a:rPr lang="es-ES" b="1" dirty="0" smtClean="0"/>
              <a:t>3. Habeas Data</a:t>
            </a:r>
          </a:p>
          <a:p>
            <a:pPr>
              <a:lnSpc>
                <a:spcPct val="90000"/>
              </a:lnSpc>
            </a:pPr>
            <a:r>
              <a:rPr lang="es-ES" b="1" dirty="0" smtClean="0"/>
              <a:t>4. Proceso de cumplimiento (= por mora de la Administración)</a:t>
            </a:r>
          </a:p>
          <a:p>
            <a:pPr>
              <a:lnSpc>
                <a:spcPct val="90000"/>
              </a:lnSpc>
            </a:pPr>
            <a:r>
              <a:rPr lang="es-ES" b="1" dirty="0" smtClean="0"/>
              <a:t>* Apelación al TC x Recurso de “agravio constitucional” c/ </a:t>
            </a:r>
            <a:r>
              <a:rPr lang="es-ES" b="1" dirty="0" err="1" smtClean="0"/>
              <a:t>Sent</a:t>
            </a:r>
            <a:r>
              <a:rPr lang="es-ES" b="1" dirty="0" smtClean="0"/>
              <a:t>. 2ª Inst.</a:t>
            </a:r>
          </a:p>
          <a:p>
            <a:pPr>
              <a:lnSpc>
                <a:spcPct val="90000"/>
              </a:lnSpc>
            </a:pPr>
            <a:endParaRPr lang="es-ES" b="1" dirty="0" smtClean="0"/>
          </a:p>
          <a:p>
            <a:pPr>
              <a:lnSpc>
                <a:spcPct val="90000"/>
              </a:lnSpc>
              <a:buFontTx/>
              <a:buNone/>
            </a:pPr>
            <a:r>
              <a:rPr lang="es-ES" b="1" u="sng" dirty="0" smtClean="0"/>
              <a:t>C/ DISP. NORMATIVAS</a:t>
            </a:r>
            <a:r>
              <a:rPr lang="es-ES" b="1" dirty="0" smtClean="0"/>
              <a:t>.</a:t>
            </a:r>
          </a:p>
          <a:p>
            <a:pPr>
              <a:lnSpc>
                <a:spcPct val="90000"/>
              </a:lnSpc>
              <a:buFontTx/>
              <a:buNone/>
            </a:pPr>
            <a:r>
              <a:rPr lang="es-ES" b="1" dirty="0" smtClean="0"/>
              <a:t>(B.) Ante Corte Superior de distrito: “Acción popular” (c/ disp. </a:t>
            </a:r>
            <a:r>
              <a:rPr lang="es-ES" b="1" dirty="0" err="1" smtClean="0"/>
              <a:t>Adm</a:t>
            </a:r>
            <a:r>
              <a:rPr lang="es-ES" b="1" dirty="0" smtClean="0"/>
              <a:t>. </a:t>
            </a:r>
            <a:r>
              <a:rPr lang="es-ES" b="1" dirty="0" err="1" smtClean="0"/>
              <a:t>Grales</a:t>
            </a:r>
            <a:r>
              <a:rPr lang="es-ES" b="1" dirty="0" smtClean="0"/>
              <a:t>. inconstitucionales o ilegales). Efectos generales </a:t>
            </a:r>
            <a:r>
              <a:rPr lang="es-ES" b="1" i="1" dirty="0" smtClean="0"/>
              <a:t>ex nunc</a:t>
            </a:r>
            <a:r>
              <a:rPr lang="es-ES" b="1" dirty="0" smtClean="0"/>
              <a:t> (publica B.O.).</a:t>
            </a:r>
          </a:p>
          <a:p>
            <a:pPr>
              <a:lnSpc>
                <a:spcPct val="90000"/>
              </a:lnSpc>
            </a:pPr>
            <a:r>
              <a:rPr lang="es-ES" b="1" dirty="0" smtClean="0"/>
              <a:t>Apelación ante la Corte Suprema (Sala Constitucional).</a:t>
            </a:r>
          </a:p>
          <a:p>
            <a:pPr>
              <a:lnSpc>
                <a:spcPct val="90000"/>
              </a:lnSpc>
            </a:pPr>
            <a:endParaRPr lang="es-ES" b="1" dirty="0" smtClean="0"/>
          </a:p>
          <a:p>
            <a:pPr>
              <a:lnSpc>
                <a:spcPct val="90000"/>
              </a:lnSpc>
              <a:buFontTx/>
              <a:buNone/>
            </a:pPr>
            <a:r>
              <a:rPr lang="es-ES" b="1" dirty="0" smtClean="0"/>
              <a:t>(C.) Ante Tribunal Constitucional: “Proceso de Inconstitucionalidad”, Efectos generales </a:t>
            </a:r>
            <a:r>
              <a:rPr lang="es-ES" b="1" i="1" dirty="0" smtClean="0"/>
              <a:t>ex </a:t>
            </a:r>
            <a:r>
              <a:rPr lang="es-ES" b="1" i="1" dirty="0" err="1" smtClean="0"/>
              <a:t>tunc</a:t>
            </a:r>
            <a:endParaRPr lang="es-ES" b="1" i="1" dirty="0" smtClean="0"/>
          </a:p>
          <a:p>
            <a:pPr>
              <a:lnSpc>
                <a:spcPct val="90000"/>
              </a:lnSpc>
              <a:buFontTx/>
              <a:buNone/>
            </a:pPr>
            <a:r>
              <a:rPr lang="es-ES" b="1" i="1" dirty="0" smtClean="0"/>
              <a:t>* </a:t>
            </a:r>
            <a:r>
              <a:rPr lang="es-ES" b="1" dirty="0" smtClean="0"/>
              <a:t>“Procesos competenciales”</a:t>
            </a:r>
            <a:endParaRPr lang="es-E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3400" y="609600"/>
            <a:ext cx="7772400" cy="5016758"/>
          </a:xfrm>
          <a:prstGeom prst="rect">
            <a:avLst/>
          </a:prstGeom>
        </p:spPr>
        <p:txBody>
          <a:bodyPr wrap="square">
            <a:spAutoFit/>
          </a:bodyPr>
          <a:lstStyle/>
          <a:p>
            <a:pPr>
              <a:lnSpc>
                <a:spcPct val="80000"/>
              </a:lnSpc>
            </a:pPr>
            <a:r>
              <a:rPr lang="es-ES" sz="2000" b="1" dirty="0" smtClean="0"/>
              <a:t>Art. 116 CN</a:t>
            </a:r>
            <a:r>
              <a:rPr lang="es-ES" sz="2000" dirty="0" smtClean="0"/>
              <a:t>: “Corresponde a la Corte Suprema y a los tribunales inferiores de la Nación, el conocimiento y decisión de todas </a:t>
            </a:r>
            <a:r>
              <a:rPr lang="es-ES" sz="2000" b="1" dirty="0" smtClean="0"/>
              <a:t>las causas</a:t>
            </a:r>
            <a:r>
              <a:rPr lang="es-ES" sz="2000" dirty="0" smtClean="0"/>
              <a:t> que versen sobre puntos regidos por la Constitución, y por las leyes de la Nación, con la reserva hecha en el inc. 12 del art. 75…”</a:t>
            </a:r>
            <a:endParaRPr lang="es-ES" sz="2000" b="1" u="sng" dirty="0" smtClean="0"/>
          </a:p>
          <a:p>
            <a:pPr>
              <a:lnSpc>
                <a:spcPct val="80000"/>
              </a:lnSpc>
            </a:pPr>
            <a:endParaRPr lang="es-ES" sz="2000" b="1" u="sng" dirty="0" smtClean="0"/>
          </a:p>
          <a:p>
            <a:pPr>
              <a:lnSpc>
                <a:spcPct val="80000"/>
              </a:lnSpc>
            </a:pPr>
            <a:r>
              <a:rPr lang="es-ES" sz="2000" b="1" u="sng" dirty="0" smtClean="0"/>
              <a:t>LEY 27</a:t>
            </a:r>
            <a:r>
              <a:rPr lang="es-ES" sz="2000" dirty="0" smtClean="0"/>
              <a:t> /1862: Art. 1: “ La justicia nacional procederá siempre aplicando la Constitución y las leyes nacionales a la decisión de </a:t>
            </a:r>
            <a:r>
              <a:rPr lang="es-ES" sz="2000" b="1" dirty="0" smtClean="0"/>
              <a:t>las causas</a:t>
            </a:r>
            <a:r>
              <a:rPr lang="es-ES" sz="2000" dirty="0" smtClean="0"/>
              <a:t> en que se versen intereses, actos o derechos de ministros o agentes públicos, de simples individuos, de provincia o de la Nación. </a:t>
            </a:r>
          </a:p>
          <a:p>
            <a:pPr>
              <a:lnSpc>
                <a:spcPct val="80000"/>
              </a:lnSpc>
            </a:pPr>
            <a:r>
              <a:rPr lang="es-ES" sz="2000" dirty="0" smtClean="0"/>
              <a:t>Art. 2: Nunca procede de oficio y </a:t>
            </a:r>
            <a:r>
              <a:rPr lang="es-ES" sz="2000" b="1" dirty="0" smtClean="0"/>
              <a:t>sólo ejerce jurisdicción en los casos contenciosos</a:t>
            </a:r>
            <a:r>
              <a:rPr lang="es-ES" sz="2000" dirty="0" smtClean="0"/>
              <a:t> en que es requerida a instancia de parte.</a:t>
            </a:r>
          </a:p>
          <a:p>
            <a:pPr>
              <a:lnSpc>
                <a:spcPct val="80000"/>
              </a:lnSpc>
            </a:pPr>
            <a:r>
              <a:rPr lang="es-ES" sz="2000" dirty="0" smtClean="0"/>
              <a:t>Art. 3: Uno de sus objetos es sostener la observancia de la Constitución Nacional, prescindiendo al decidir </a:t>
            </a:r>
            <a:r>
              <a:rPr lang="es-ES" sz="2000" b="1" dirty="0" smtClean="0"/>
              <a:t>las causas</a:t>
            </a:r>
            <a:r>
              <a:rPr lang="es-ES" sz="2000" dirty="0" smtClean="0"/>
              <a:t>, de toda disposición de cualquiera de los otros poderes nacionales, que esté en oposición con ella.”</a:t>
            </a:r>
            <a:endParaRPr lang="es-ES" sz="2000" b="1" u="sng" dirty="0" smtClean="0"/>
          </a:p>
          <a:p>
            <a:pPr>
              <a:lnSpc>
                <a:spcPct val="80000"/>
              </a:lnSpc>
            </a:pPr>
            <a:endParaRPr lang="es-ES" sz="2000" b="1" u="sng" dirty="0" smtClean="0"/>
          </a:p>
          <a:p>
            <a:pPr>
              <a:lnSpc>
                <a:spcPct val="80000"/>
              </a:lnSpc>
            </a:pPr>
            <a:r>
              <a:rPr lang="es-ES" sz="2000" b="1" u="sng" dirty="0" smtClean="0"/>
              <a:t>LEY 48</a:t>
            </a:r>
            <a:r>
              <a:rPr lang="es-ES" sz="2000" dirty="0" smtClean="0"/>
              <a:t> / 1863: Art. 14: “Una vez radicado un </a:t>
            </a:r>
            <a:r>
              <a:rPr lang="es-ES" sz="2000" b="1" dirty="0" smtClean="0"/>
              <a:t>juicio </a:t>
            </a:r>
            <a:r>
              <a:rPr lang="es-ES" sz="2000" dirty="0" smtClean="0"/>
              <a:t>ante… i</a:t>
            </a:r>
          </a:p>
          <a:p>
            <a:pPr>
              <a:lnSpc>
                <a:spcPct val="80000"/>
              </a:lnSpc>
            </a:pPr>
            <a:r>
              <a:rPr lang="es-ES" sz="2000" dirty="0" err="1" smtClean="0"/>
              <a:t>nc</a:t>
            </a:r>
            <a:r>
              <a:rPr lang="es-ES" sz="2000" dirty="0" smtClean="0"/>
              <a:t>. 1º: cuando en </a:t>
            </a:r>
            <a:r>
              <a:rPr lang="es-ES" sz="2000" b="1" dirty="0" smtClean="0"/>
              <a:t>un pleito</a:t>
            </a:r>
            <a:r>
              <a:rPr lang="es-ES" sz="2000" dirty="0" smtClean="0"/>
              <a:t> se haya puesto….”</a:t>
            </a:r>
            <a:endParaRPr lang="es-E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81000" y="762000"/>
            <a:ext cx="8291512" cy="5649913"/>
          </a:xfrm>
        </p:spPr>
        <p:txBody>
          <a:bodyPr/>
          <a:lstStyle/>
          <a:p>
            <a:pPr algn="ctr">
              <a:lnSpc>
                <a:spcPct val="80000"/>
              </a:lnSpc>
              <a:buNone/>
            </a:pPr>
            <a:r>
              <a:rPr lang="es-ES" sz="2000" b="1" dirty="0" smtClean="0"/>
              <a:t>CONTROL JURISDICCIONAL DE CONSTITUCIONALIDAD EN ARGENTINA</a:t>
            </a:r>
          </a:p>
          <a:p>
            <a:pPr>
              <a:lnSpc>
                <a:spcPct val="80000"/>
              </a:lnSpc>
            </a:pPr>
            <a:endParaRPr lang="es-ES" sz="1800" b="1" dirty="0" smtClean="0"/>
          </a:p>
          <a:p>
            <a:pPr>
              <a:lnSpc>
                <a:spcPct val="80000"/>
              </a:lnSpc>
            </a:pPr>
            <a:r>
              <a:rPr lang="es-ES" sz="1800" b="1" dirty="0" smtClean="0"/>
              <a:t>Jurisdicción provincial (nacional, CABA) (3.296 + 370 + 49)  </a:t>
            </a:r>
          </a:p>
          <a:p>
            <a:pPr>
              <a:lnSpc>
                <a:spcPct val="80000"/>
              </a:lnSpc>
            </a:pPr>
            <a:r>
              <a:rPr lang="es-ES" sz="1800" b="1" dirty="0" smtClean="0"/>
              <a:t>+  Jurisdicción federal (201).</a:t>
            </a:r>
          </a:p>
          <a:p>
            <a:pPr>
              <a:lnSpc>
                <a:spcPct val="80000"/>
              </a:lnSpc>
            </a:pPr>
            <a:endParaRPr lang="es-ES" sz="1800" b="1" dirty="0" smtClean="0"/>
          </a:p>
          <a:p>
            <a:pPr>
              <a:lnSpc>
                <a:spcPct val="80000"/>
              </a:lnSpc>
            </a:pPr>
            <a:r>
              <a:rPr lang="es-ES" sz="1800" b="1" dirty="0" smtClean="0"/>
              <a:t>Vías múltiples y Recurso único </a:t>
            </a:r>
          </a:p>
          <a:p>
            <a:pPr>
              <a:lnSpc>
                <a:spcPct val="80000"/>
              </a:lnSpc>
            </a:pPr>
            <a:endParaRPr lang="es-ES" sz="1800" u="sng" dirty="0" smtClean="0"/>
          </a:p>
          <a:p>
            <a:pPr>
              <a:lnSpc>
                <a:spcPct val="80000"/>
              </a:lnSpc>
              <a:buNone/>
            </a:pPr>
            <a:r>
              <a:rPr lang="es-ES" sz="1800" u="sng" dirty="0" smtClean="0"/>
              <a:t>(A.)INCIDENTAL</a:t>
            </a:r>
            <a:r>
              <a:rPr lang="es-ES" sz="1800" dirty="0" smtClean="0"/>
              <a:t>:  </a:t>
            </a:r>
            <a:r>
              <a:rPr lang="es-ES" sz="1800" i="1" dirty="0" smtClean="0">
                <a:solidFill>
                  <a:schemeClr val="folHlink"/>
                </a:solidFill>
              </a:rPr>
              <a:t>DIFUSO TRADICIONAL (pleito, causa)</a:t>
            </a:r>
          </a:p>
          <a:p>
            <a:pPr>
              <a:lnSpc>
                <a:spcPct val="80000"/>
              </a:lnSpc>
            </a:pPr>
            <a:r>
              <a:rPr lang="es-ES" sz="1800" dirty="0" smtClean="0"/>
              <a:t>Cualquier acción en un proceso ordinario (excepción de constitucionalidad).</a:t>
            </a:r>
          </a:p>
          <a:p>
            <a:pPr>
              <a:lnSpc>
                <a:spcPct val="80000"/>
              </a:lnSpc>
            </a:pPr>
            <a:r>
              <a:rPr lang="es-ES" sz="1800" dirty="0" smtClean="0"/>
              <a:t>* de Oficio.  </a:t>
            </a:r>
          </a:p>
          <a:p>
            <a:pPr>
              <a:lnSpc>
                <a:spcPct val="80000"/>
              </a:lnSpc>
            </a:pPr>
            <a:r>
              <a:rPr lang="es-ES" sz="1800" dirty="0" smtClean="0"/>
              <a:t>* Habeas Data (Ley 25326) (x Amparo)</a:t>
            </a:r>
          </a:p>
          <a:p>
            <a:pPr>
              <a:lnSpc>
                <a:spcPct val="80000"/>
              </a:lnSpc>
            </a:pPr>
            <a:endParaRPr lang="es-ES" sz="1800" u="sng" dirty="0" smtClean="0"/>
          </a:p>
          <a:p>
            <a:pPr>
              <a:lnSpc>
                <a:spcPct val="80000"/>
              </a:lnSpc>
              <a:buNone/>
            </a:pPr>
            <a:r>
              <a:rPr lang="es-ES" sz="1800" u="sng" dirty="0" smtClean="0"/>
              <a:t>(B.) DIRECTO</a:t>
            </a:r>
            <a:r>
              <a:rPr lang="es-ES" sz="1800" dirty="0" smtClean="0"/>
              <a:t>: </a:t>
            </a:r>
          </a:p>
          <a:p>
            <a:pPr>
              <a:lnSpc>
                <a:spcPct val="80000"/>
              </a:lnSpc>
            </a:pPr>
            <a:r>
              <a:rPr lang="es-ES" sz="1800" dirty="0" smtClean="0"/>
              <a:t>a) Acción de Inconstitucionalidad (“Prov. </a:t>
            </a:r>
            <a:r>
              <a:rPr lang="es-ES" sz="1800" dirty="0" err="1" smtClean="0"/>
              <a:t>Stgo</a:t>
            </a:r>
            <a:r>
              <a:rPr lang="es-ES" sz="1800" dirty="0" smtClean="0"/>
              <a:t>. del E. vs. YPF y/Estado </a:t>
            </a:r>
            <a:r>
              <a:rPr lang="es-ES" sz="1800" dirty="0" err="1" smtClean="0"/>
              <a:t>Nac</a:t>
            </a:r>
            <a:r>
              <a:rPr lang="es-ES" sz="1800" dirty="0" smtClean="0"/>
              <a:t>.”; “</a:t>
            </a:r>
            <a:r>
              <a:rPr lang="es-ES" sz="1800" dirty="0" err="1" smtClean="0"/>
              <a:t>Fayt</a:t>
            </a:r>
            <a:r>
              <a:rPr lang="es-ES" sz="1800" dirty="0" smtClean="0"/>
              <a:t>”).</a:t>
            </a:r>
          </a:p>
          <a:p>
            <a:pPr>
              <a:lnSpc>
                <a:spcPct val="80000"/>
              </a:lnSpc>
            </a:pPr>
            <a:r>
              <a:rPr lang="es-ES" sz="1800" dirty="0" smtClean="0"/>
              <a:t>* No hay control en abstracto. CSJN no emite opiniones doctrinales.</a:t>
            </a:r>
          </a:p>
          <a:p>
            <a:pPr>
              <a:lnSpc>
                <a:spcPct val="80000"/>
              </a:lnSpc>
            </a:pPr>
            <a:r>
              <a:rPr lang="es-ES" sz="1800" dirty="0" smtClean="0"/>
              <a:t>b) Amparo + </a:t>
            </a:r>
            <a:r>
              <a:rPr lang="es-ES" sz="1800" dirty="0" err="1" smtClean="0"/>
              <a:t>Inconst</a:t>
            </a:r>
            <a:r>
              <a:rPr lang="es-ES" sz="1800" dirty="0" smtClean="0"/>
              <a:t>.  (caso “</a:t>
            </a:r>
            <a:r>
              <a:rPr lang="es-ES" sz="1800" dirty="0" err="1" smtClean="0"/>
              <a:t>Outón</a:t>
            </a:r>
            <a:r>
              <a:rPr lang="es-ES" sz="1800" dirty="0" smtClean="0"/>
              <a:t>” 267:215)</a:t>
            </a:r>
          </a:p>
          <a:p>
            <a:pPr>
              <a:lnSpc>
                <a:spcPct val="80000"/>
              </a:lnSpc>
            </a:pPr>
            <a:r>
              <a:rPr lang="es-ES" sz="1800" dirty="0" smtClean="0"/>
              <a:t>c) Habeas Corpus + I. (art. 6 Ley 23.098/84, aplicación nacional).</a:t>
            </a:r>
          </a:p>
          <a:p>
            <a:pPr>
              <a:lnSpc>
                <a:spcPct val="80000"/>
              </a:lnSpc>
            </a:pPr>
            <a:endParaRPr lang="es-ES" sz="1800" dirty="0" smtClean="0"/>
          </a:p>
          <a:p>
            <a:pPr>
              <a:lnSpc>
                <a:spcPct val="80000"/>
              </a:lnSpc>
              <a:buNone/>
            </a:pPr>
            <a:r>
              <a:rPr lang="es-ES" sz="1800" i="1" dirty="0" smtClean="0"/>
              <a:t>Per </a:t>
            </a:r>
            <a:r>
              <a:rPr lang="es-ES" sz="1800" i="1" dirty="0" err="1" smtClean="0"/>
              <a:t>saltum</a:t>
            </a:r>
            <a:r>
              <a:rPr lang="es-ES" sz="1800" i="1" dirty="0" smtClean="0"/>
              <a:t> </a:t>
            </a:r>
            <a:r>
              <a:rPr lang="es-ES" sz="1800" dirty="0" smtClean="0"/>
              <a:t>(</a:t>
            </a:r>
            <a:r>
              <a:rPr lang="es-ES" sz="1800" dirty="0" err="1" smtClean="0"/>
              <a:t>Rec</a:t>
            </a:r>
            <a:r>
              <a:rPr lang="es-ES" sz="1800" dirty="0" smtClean="0"/>
              <a:t>. </a:t>
            </a:r>
            <a:r>
              <a:rPr lang="es-ES" sz="1800" dirty="0" err="1" smtClean="0"/>
              <a:t>Extraord</a:t>
            </a:r>
            <a:r>
              <a:rPr lang="es-ES" sz="1800" dirty="0" smtClean="0"/>
              <a:t>.  X Salto de Instancia, CPCCN arts. 257 bis y ter, ley 26790/12)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cap="all" dirty="0" smtClean="0"/>
              <a:t>Corte </a:t>
            </a:r>
            <a:r>
              <a:rPr lang="es-AR" sz="2800" cap="all" dirty="0" smtClean="0"/>
              <a:t>Suprema</a:t>
            </a:r>
            <a:r>
              <a:rPr lang="en-US" sz="2800" cap="all" dirty="0" smtClean="0"/>
              <a:t> de </a:t>
            </a:r>
            <a:r>
              <a:rPr lang="es-AR" sz="2800" cap="all" dirty="0" smtClean="0"/>
              <a:t>Justicia de la Nación</a:t>
            </a:r>
          </a:p>
        </p:txBody>
      </p:sp>
      <p:pic>
        <p:nvPicPr>
          <p:cNvPr id="24579" name="Content Placeholder 7" descr="csjn4.jpg"/>
          <p:cNvPicPr>
            <a:picLocks noGrp="1" noChangeAspect="1"/>
          </p:cNvPicPr>
          <p:nvPr>
            <p:ph idx="1"/>
          </p:nvPr>
        </p:nvPicPr>
        <p:blipFill>
          <a:blip r:embed="rId3" cstate="print"/>
          <a:srcRect/>
          <a:stretch>
            <a:fillRect/>
          </a:stretch>
        </p:blipFill>
        <p:spPr>
          <a:xfrm>
            <a:off x="1219200" y="1447800"/>
            <a:ext cx="6811963" cy="44958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50825" y="404813"/>
            <a:ext cx="8229600" cy="6264275"/>
          </a:xfrm>
        </p:spPr>
        <p:txBody>
          <a:bodyPr/>
          <a:lstStyle/>
          <a:p>
            <a:pPr>
              <a:lnSpc>
                <a:spcPct val="80000"/>
              </a:lnSpc>
              <a:buNone/>
            </a:pPr>
            <a:r>
              <a:rPr lang="es-ES" sz="2400" b="1" dirty="0" smtClean="0"/>
              <a:t>CORTE SUPREMA DE JUSTICIA DE LA NACION: </a:t>
            </a:r>
            <a:r>
              <a:rPr lang="es-ES" sz="2400" dirty="0" smtClean="0"/>
              <a:t> </a:t>
            </a:r>
          </a:p>
          <a:p>
            <a:pPr>
              <a:lnSpc>
                <a:spcPct val="80000"/>
              </a:lnSpc>
            </a:pPr>
            <a:endParaRPr lang="es-ES" sz="1800" dirty="0" smtClean="0"/>
          </a:p>
          <a:p>
            <a:pPr>
              <a:lnSpc>
                <a:spcPct val="80000"/>
              </a:lnSpc>
            </a:pPr>
            <a:r>
              <a:rPr lang="es-ES" sz="1800" dirty="0" smtClean="0"/>
              <a:t>1.461 funcionarios (9 secretarios, 83 secretarios letrados). </a:t>
            </a:r>
          </a:p>
          <a:p>
            <a:pPr>
              <a:lnSpc>
                <a:spcPct val="80000"/>
              </a:lnSpc>
            </a:pPr>
            <a:r>
              <a:rPr lang="es-ES" sz="1800" dirty="0" smtClean="0"/>
              <a:t>(2003: Ingresaron 31.208; resueltas 18.310)</a:t>
            </a:r>
          </a:p>
          <a:p>
            <a:pPr>
              <a:lnSpc>
                <a:spcPct val="80000"/>
              </a:lnSpc>
            </a:pPr>
            <a:r>
              <a:rPr lang="es-ES" sz="1800" dirty="0" smtClean="0"/>
              <a:t>(2004: En trámite 45.156 no </a:t>
            </a:r>
            <a:r>
              <a:rPr lang="es-ES" sz="1800" dirty="0" err="1" smtClean="0"/>
              <a:t>prev</a:t>
            </a:r>
            <a:r>
              <a:rPr lang="es-ES" sz="1800" dirty="0" smtClean="0"/>
              <a:t>. + 17.716 </a:t>
            </a:r>
            <a:r>
              <a:rPr lang="es-ES" sz="1800" dirty="0" err="1" smtClean="0"/>
              <a:t>prev</a:t>
            </a:r>
            <a:r>
              <a:rPr lang="es-ES" sz="1800" dirty="0" smtClean="0"/>
              <a:t>. (62.872) /Resueltas 13.024 </a:t>
            </a:r>
            <a:r>
              <a:rPr lang="es-ES" sz="1800" dirty="0" err="1" smtClean="0"/>
              <a:t>prev</a:t>
            </a:r>
            <a:r>
              <a:rPr lang="es-ES" sz="1800" dirty="0" smtClean="0"/>
              <a:t>. + 7.352 no </a:t>
            </a:r>
            <a:r>
              <a:rPr lang="es-ES" sz="1800" dirty="0" err="1" smtClean="0"/>
              <a:t>prev</a:t>
            </a:r>
            <a:r>
              <a:rPr lang="es-ES" sz="1800" dirty="0" smtClean="0"/>
              <a:t>. = 20.276)</a:t>
            </a:r>
          </a:p>
          <a:p>
            <a:pPr>
              <a:lnSpc>
                <a:spcPct val="80000"/>
              </a:lnSpc>
            </a:pPr>
            <a:r>
              <a:rPr lang="es-ES" sz="1800" dirty="0" smtClean="0"/>
              <a:t>(2005: En trámite 67.075 no </a:t>
            </a:r>
            <a:r>
              <a:rPr lang="es-ES" sz="1800" dirty="0" err="1" smtClean="0"/>
              <a:t>prev</a:t>
            </a:r>
            <a:r>
              <a:rPr lang="es-ES" sz="1800" dirty="0" smtClean="0"/>
              <a:t>. + 11.666 </a:t>
            </a:r>
            <a:r>
              <a:rPr lang="es-ES" sz="1800" dirty="0" err="1" smtClean="0"/>
              <a:t>prev</a:t>
            </a:r>
            <a:r>
              <a:rPr lang="es-ES" sz="1800" dirty="0" smtClean="0"/>
              <a:t>. // Ingresaron 36.460 no </a:t>
            </a:r>
            <a:r>
              <a:rPr lang="es-ES" sz="1800" dirty="0" err="1" smtClean="0"/>
              <a:t>prev</a:t>
            </a:r>
            <a:r>
              <a:rPr lang="es-ES" sz="1800" dirty="0" smtClean="0"/>
              <a:t>. + 4.968 </a:t>
            </a:r>
            <a:r>
              <a:rPr lang="es-ES" sz="1800" dirty="0" err="1" smtClean="0"/>
              <a:t>prev</a:t>
            </a:r>
            <a:r>
              <a:rPr lang="es-ES" sz="1800" dirty="0" smtClean="0"/>
              <a:t>.// Resueltas: 11.010 </a:t>
            </a:r>
            <a:r>
              <a:rPr lang="es-ES" sz="1800" dirty="0" err="1" smtClean="0"/>
              <a:t>prev</a:t>
            </a:r>
            <a:r>
              <a:rPr lang="es-ES" sz="1800" dirty="0" smtClean="0"/>
              <a:t>. + 10.303 no </a:t>
            </a:r>
            <a:r>
              <a:rPr lang="es-ES" sz="1800" dirty="0" err="1" smtClean="0"/>
              <a:t>prev</a:t>
            </a:r>
            <a:r>
              <a:rPr lang="es-ES" sz="1800" dirty="0" smtClean="0"/>
              <a:t>. = 21.403) </a:t>
            </a:r>
            <a:endParaRPr lang="es-ES" sz="1800" b="1" dirty="0" smtClean="0"/>
          </a:p>
          <a:p>
            <a:pPr>
              <a:lnSpc>
                <a:spcPct val="80000"/>
              </a:lnSpc>
            </a:pPr>
            <a:r>
              <a:rPr lang="es-ES" sz="1800" b="1" dirty="0" smtClean="0"/>
              <a:t>1984</a:t>
            </a:r>
            <a:r>
              <a:rPr lang="es-ES" sz="1800" dirty="0" smtClean="0"/>
              <a:t>: ingresadas 3778 resueltas 3.135// </a:t>
            </a:r>
            <a:r>
              <a:rPr lang="es-ES" sz="1800" b="1" dirty="0" smtClean="0"/>
              <a:t>1998</a:t>
            </a:r>
            <a:r>
              <a:rPr lang="es-ES" sz="1800" dirty="0" smtClean="0"/>
              <a:t>: 46.435 resueltas (record).</a:t>
            </a:r>
          </a:p>
          <a:p>
            <a:pPr>
              <a:lnSpc>
                <a:spcPct val="80000"/>
              </a:lnSpc>
            </a:pPr>
            <a:r>
              <a:rPr lang="es-ES" sz="1400" dirty="0" smtClean="0"/>
              <a:t>Fuentes “Los números de la CSJ”, Gentile, J. “El Derecho”, Nº 11.576, 22/08/06, p.16.</a:t>
            </a:r>
          </a:p>
          <a:p>
            <a:pPr>
              <a:lnSpc>
                <a:spcPct val="80000"/>
              </a:lnSpc>
            </a:pPr>
            <a:r>
              <a:rPr lang="es-ES" sz="1400" dirty="0" smtClean="0"/>
              <a:t>                www.pjn.gov.ar/estadisticas/Trabajos_Especiales/Fallos</a:t>
            </a:r>
            <a:endParaRPr lang="es-ES" sz="1400" u="sng" dirty="0" smtClean="0"/>
          </a:p>
          <a:p>
            <a:pPr>
              <a:lnSpc>
                <a:spcPct val="80000"/>
              </a:lnSpc>
            </a:pPr>
            <a:endParaRPr lang="es-ES" sz="1800" u="sng" dirty="0" smtClean="0"/>
          </a:p>
          <a:p>
            <a:pPr>
              <a:lnSpc>
                <a:spcPct val="80000"/>
              </a:lnSpc>
              <a:buNone/>
            </a:pPr>
            <a:r>
              <a:rPr lang="es-ES" sz="1800" u="sng" dirty="0" smtClean="0"/>
              <a:t>(A.)INDIRECTA</a:t>
            </a:r>
            <a:r>
              <a:rPr lang="es-ES" sz="1800" dirty="0" smtClean="0"/>
              <a:t>: </a:t>
            </a:r>
          </a:p>
          <a:p>
            <a:pPr>
              <a:lnSpc>
                <a:spcPct val="80000"/>
              </a:lnSpc>
            </a:pPr>
            <a:r>
              <a:rPr lang="es-ES" sz="1800" dirty="0" smtClean="0"/>
              <a:t>1.- </a:t>
            </a:r>
            <a:r>
              <a:rPr lang="es-ES" sz="1800" b="1" dirty="0" smtClean="0"/>
              <a:t>RECURSO EXTRAORDINARIO</a:t>
            </a:r>
            <a:r>
              <a:rPr lang="es-ES" sz="1800" dirty="0" smtClean="0"/>
              <a:t>: a) clásico; b) por arbitrariedad de sentencia; c)  por gravedad institucional. (2005: 1.362 + 6.458) </a:t>
            </a:r>
          </a:p>
          <a:p>
            <a:pPr>
              <a:lnSpc>
                <a:spcPct val="80000"/>
              </a:lnSpc>
            </a:pPr>
            <a:r>
              <a:rPr lang="es-ES" sz="1800" dirty="0" smtClean="0"/>
              <a:t>(14,89 % RE + 57,62 % RDQ)</a:t>
            </a:r>
          </a:p>
          <a:p>
            <a:pPr>
              <a:lnSpc>
                <a:spcPct val="80000"/>
              </a:lnSpc>
            </a:pPr>
            <a:r>
              <a:rPr lang="es-ES" sz="1800" dirty="0" smtClean="0"/>
              <a:t>2.- </a:t>
            </a:r>
            <a:r>
              <a:rPr lang="es-ES" sz="1800" b="1" dirty="0" smtClean="0"/>
              <a:t>APELACION ORDINARIA</a:t>
            </a:r>
            <a:r>
              <a:rPr lang="es-ES" sz="1800" dirty="0" smtClean="0"/>
              <a:t> (3 -1) ($726.500.-) (0,80 %)</a:t>
            </a:r>
            <a:endParaRPr lang="es-ES" sz="1800" u="sng" dirty="0" smtClean="0"/>
          </a:p>
          <a:p>
            <a:pPr>
              <a:lnSpc>
                <a:spcPct val="80000"/>
              </a:lnSpc>
            </a:pPr>
            <a:endParaRPr lang="es-ES" sz="1800" u="sng" dirty="0" smtClean="0"/>
          </a:p>
          <a:p>
            <a:pPr>
              <a:lnSpc>
                <a:spcPct val="80000"/>
              </a:lnSpc>
              <a:buNone/>
            </a:pPr>
            <a:r>
              <a:rPr lang="es-ES" sz="1800" u="sng" dirty="0" smtClean="0"/>
              <a:t>(B.)DIRECTA:</a:t>
            </a:r>
            <a:r>
              <a:rPr lang="es-ES" sz="1800" dirty="0" smtClean="0"/>
              <a:t> </a:t>
            </a:r>
            <a:r>
              <a:rPr lang="es-ES" sz="1800" b="1" dirty="0" smtClean="0"/>
              <a:t>Competencia originaria y exclusiva</a:t>
            </a:r>
            <a:r>
              <a:rPr lang="es-ES" sz="1800" dirty="0" smtClean="0"/>
              <a:t> (2004: 17 resueltas, 28 en trámite)</a:t>
            </a:r>
          </a:p>
          <a:p>
            <a:pPr>
              <a:lnSpc>
                <a:spcPct val="80000"/>
              </a:lnSpc>
            </a:pPr>
            <a:endParaRPr lang="es-ES" sz="1800" dirty="0" smtClean="0"/>
          </a:p>
          <a:p>
            <a:pPr>
              <a:lnSpc>
                <a:spcPct val="80000"/>
              </a:lnSpc>
            </a:pPr>
            <a:r>
              <a:rPr lang="es-ES" sz="1800" dirty="0" smtClean="0"/>
              <a:t>* Cuestiones de competencia (24,90 %)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sz="2400" b="1" dirty="0" smtClean="0"/>
              <a:t/>
            </a:r>
            <a:br>
              <a:rPr lang="es-ES" sz="2400" b="1" dirty="0" smtClean="0"/>
            </a:br>
            <a:r>
              <a:rPr lang="es-ES" sz="3200" b="1" dirty="0" smtClean="0"/>
              <a:t>INTÉRPRETE FINAL</a:t>
            </a:r>
            <a:r>
              <a:rPr lang="es-ES" sz="2400" b="1" dirty="0" smtClean="0"/>
              <a:t/>
            </a:r>
            <a:br>
              <a:rPr lang="es-ES" sz="2400" b="1" dirty="0" smtClean="0"/>
            </a:br>
            <a:r>
              <a:rPr lang="es-ES" sz="2400" b="1" dirty="0" smtClean="0"/>
              <a:t>Decisiones CSJN irrevisables por tribunales inferiores. </a:t>
            </a:r>
            <a:br>
              <a:rPr lang="es-ES" sz="2400" b="1" dirty="0" smtClean="0"/>
            </a:br>
            <a:r>
              <a:rPr lang="es-ES" sz="2400" b="1" dirty="0" smtClean="0"/>
              <a:t>Caso CALVETE (Fallos 1:340) (18/10/1864)</a:t>
            </a:r>
          </a:p>
        </p:txBody>
      </p:sp>
      <p:sp>
        <p:nvSpPr>
          <p:cNvPr id="31747" name="Rectangle 3"/>
          <p:cNvSpPr>
            <a:spLocks noGrp="1" noChangeArrowheads="1"/>
          </p:cNvSpPr>
          <p:nvPr>
            <p:ph type="body" idx="1"/>
          </p:nvPr>
        </p:nvSpPr>
        <p:spPr>
          <a:xfrm>
            <a:off x="381000" y="1981200"/>
            <a:ext cx="8229600" cy="4525963"/>
          </a:xfrm>
        </p:spPr>
        <p:txBody>
          <a:bodyPr/>
          <a:lstStyle/>
          <a:p>
            <a:pPr algn="just">
              <a:lnSpc>
                <a:spcPct val="90000"/>
              </a:lnSpc>
              <a:buNone/>
            </a:pPr>
            <a:r>
              <a:rPr lang="es-ES" dirty="0" smtClean="0"/>
              <a:t>“reconociéndose como un principio constitucional …que </a:t>
            </a:r>
            <a:r>
              <a:rPr lang="es-ES" b="1" dirty="0" smtClean="0"/>
              <a:t>este Tribunal es el intérprete final de la Constitución;</a:t>
            </a:r>
            <a:r>
              <a:rPr lang="es-ES" dirty="0" smtClean="0"/>
              <a:t> por cuya razón siempre que se haya puesto en duda la inteligencia de alguna de sus cláusulas, y la decisión sea contra el derecho que en ella se funda, aunque el pleito haya sido resuelto en un tribunal del fuero común, la sentencia está sujeta a la revisión de la Suprema Corte.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s-ES" sz="3200" b="1" dirty="0" smtClean="0"/>
              <a:t>TRIBUNAL FINAL</a:t>
            </a:r>
            <a:r>
              <a:rPr lang="es-ES" sz="2000" b="1" dirty="0" smtClean="0"/>
              <a:t/>
            </a:r>
            <a:br>
              <a:rPr lang="es-ES" sz="2000" b="1" dirty="0" smtClean="0"/>
            </a:br>
            <a:r>
              <a:rPr lang="es-ES" sz="2000" b="1" dirty="0" err="1" smtClean="0"/>
              <a:t>Irrevisabilidad</a:t>
            </a:r>
            <a:r>
              <a:rPr lang="es-ES" sz="2000" b="1" dirty="0" smtClean="0"/>
              <a:t> judicial de las Sentencias de la CSJN</a:t>
            </a:r>
            <a:br>
              <a:rPr lang="es-ES" sz="2000" b="1" dirty="0" smtClean="0"/>
            </a:br>
            <a:r>
              <a:rPr lang="es-ES" sz="2000" b="1" dirty="0" smtClean="0"/>
              <a:t>Estado Nacional v. Ocampo, Manuel (</a:t>
            </a:r>
            <a:r>
              <a:rPr lang="es-ES" sz="2000" dirty="0" smtClean="0"/>
              <a:t>Fallos 12:134) 08/08/1872</a:t>
            </a:r>
          </a:p>
        </p:txBody>
      </p:sp>
      <p:sp>
        <p:nvSpPr>
          <p:cNvPr id="32771" name="Rectangle 3"/>
          <p:cNvSpPr>
            <a:spLocks noGrp="1" noChangeArrowheads="1"/>
          </p:cNvSpPr>
          <p:nvPr>
            <p:ph type="body" idx="1"/>
          </p:nvPr>
        </p:nvSpPr>
        <p:spPr>
          <a:xfrm>
            <a:off x="457200" y="1828800"/>
            <a:ext cx="8229600" cy="4525963"/>
          </a:xfrm>
        </p:spPr>
        <p:txBody>
          <a:bodyPr/>
          <a:lstStyle/>
          <a:p>
            <a:pPr algn="just">
              <a:lnSpc>
                <a:spcPct val="90000"/>
              </a:lnSpc>
            </a:pPr>
            <a:r>
              <a:rPr lang="es-ES" sz="2400" dirty="0" smtClean="0"/>
              <a:t>“La Corte </a:t>
            </a:r>
            <a:r>
              <a:rPr lang="es-ES" sz="2400" dirty="0" err="1" smtClean="0"/>
              <a:t>Sup</a:t>
            </a:r>
            <a:r>
              <a:rPr lang="es-ES" sz="2400" dirty="0" smtClean="0"/>
              <a:t>. es el Tribunal en</a:t>
            </a:r>
            <a:r>
              <a:rPr lang="es-ES" sz="2400" b="1" dirty="0" smtClean="0"/>
              <a:t> último resorte </a:t>
            </a:r>
            <a:r>
              <a:rPr lang="es-ES" sz="2400" dirty="0" smtClean="0"/>
              <a:t>para todos los asuntos contenciosos en que se le ha dado jurisdicción, como pertenecientes al Poder Judicial de la Nación. </a:t>
            </a:r>
          </a:p>
          <a:p>
            <a:pPr algn="just">
              <a:lnSpc>
                <a:spcPct val="90000"/>
              </a:lnSpc>
            </a:pPr>
            <a:r>
              <a:rPr lang="es-ES" sz="2400" dirty="0" smtClean="0"/>
              <a:t>Sus </a:t>
            </a:r>
            <a:r>
              <a:rPr lang="es-ES" sz="2400" b="1" dirty="0" smtClean="0"/>
              <a:t>decisiones son finales</a:t>
            </a:r>
            <a:r>
              <a:rPr lang="es-ES" sz="2400" dirty="0" smtClean="0"/>
              <a:t>. Ningún Tribunal las puede revocar. Representa, en la esfera de sus atribuciones, la soberanía nacional, y es tan independiente en su ejercicio, como el Congreso en su potestad de legislar, y como el Poder Ejecutivo en el desempeño de sus funciones. </a:t>
            </a:r>
          </a:p>
          <a:p>
            <a:pPr algn="just">
              <a:lnSpc>
                <a:spcPct val="90000"/>
              </a:lnSpc>
            </a:pPr>
            <a:r>
              <a:rPr lang="es-ES" sz="2400" dirty="0" smtClean="0"/>
              <a:t>De sus fallos no hay recurso alguno, a excepción del de revisión, interpuesto ante ella en los casos de jurisdicción originaria y exclusiva.”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Control de Constitucionalidad CSJN</a:t>
            </a:r>
            <a:endParaRPr lang="es-AR" dirty="0"/>
          </a:p>
        </p:txBody>
      </p:sp>
      <p:sp>
        <p:nvSpPr>
          <p:cNvPr id="3" name="2 Marcador de contenido"/>
          <p:cNvSpPr>
            <a:spLocks noGrp="1"/>
          </p:cNvSpPr>
          <p:nvPr>
            <p:ph idx="1"/>
          </p:nvPr>
        </p:nvSpPr>
        <p:spPr>
          <a:xfrm>
            <a:off x="1219200" y="1905000"/>
            <a:ext cx="6629400" cy="4114800"/>
          </a:xfrm>
        </p:spPr>
        <p:txBody>
          <a:bodyPr/>
          <a:lstStyle/>
          <a:p>
            <a:pPr marL="514350" indent="-514350">
              <a:buFont typeface="+mj-lt"/>
              <a:buAutoNum type="alphaUcPeriod"/>
            </a:pPr>
            <a:r>
              <a:rPr lang="es-AR" dirty="0" smtClean="0"/>
              <a:t>Decreto del PEN</a:t>
            </a:r>
          </a:p>
          <a:p>
            <a:pPr marL="514350" indent="-514350">
              <a:buFont typeface="+mj-lt"/>
              <a:buAutoNum type="alphaUcPeriod"/>
            </a:pPr>
            <a:r>
              <a:rPr lang="es-AR" dirty="0" smtClean="0"/>
              <a:t>Ley provincial</a:t>
            </a:r>
          </a:p>
          <a:p>
            <a:pPr marL="514350" indent="-514350">
              <a:buFont typeface="+mj-lt"/>
              <a:buAutoNum type="alphaUcPeriod"/>
            </a:pPr>
            <a:r>
              <a:rPr lang="es-AR" dirty="0" smtClean="0"/>
              <a:t>Ley local del Congreso</a:t>
            </a:r>
          </a:p>
          <a:p>
            <a:pPr marL="514350" indent="-514350">
              <a:buFont typeface="+mj-lt"/>
              <a:buAutoNum type="alphaUcPeriod"/>
            </a:pPr>
            <a:r>
              <a:rPr lang="es-AR" dirty="0" smtClean="0"/>
              <a:t>Ley Federal</a:t>
            </a:r>
          </a:p>
          <a:p>
            <a:pPr marL="514350" indent="-514350">
              <a:buFont typeface="+mj-lt"/>
              <a:buAutoNum type="alphaUcPeriod"/>
            </a:pPr>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Concepto</a:t>
            </a:r>
            <a:endParaRPr lang="es-AR" dirty="0"/>
          </a:p>
        </p:txBody>
      </p:sp>
      <p:sp>
        <p:nvSpPr>
          <p:cNvPr id="3" name="2 Marcador de contenido"/>
          <p:cNvSpPr>
            <a:spLocks noGrp="1"/>
          </p:cNvSpPr>
          <p:nvPr>
            <p:ph idx="1"/>
          </p:nvPr>
        </p:nvSpPr>
        <p:spPr>
          <a:xfrm>
            <a:off x="457200" y="1600200"/>
            <a:ext cx="8458200" cy="5257800"/>
          </a:xfrm>
        </p:spPr>
        <p:txBody>
          <a:bodyPr/>
          <a:lstStyle/>
          <a:p>
            <a:r>
              <a:rPr lang="es-AR" dirty="0" smtClean="0"/>
              <a:t>Superioridad, preeminencia, prioridad.</a:t>
            </a:r>
          </a:p>
          <a:p>
            <a:r>
              <a:rPr lang="es-AR" sz="2800" dirty="0" smtClean="0"/>
              <a:t>Concepto relativo: Superior en relación a otro inferior</a:t>
            </a:r>
          </a:p>
          <a:p>
            <a:r>
              <a:rPr lang="es-AR" i="1" dirty="0" err="1" smtClean="0"/>
              <a:t>Lex</a:t>
            </a:r>
            <a:r>
              <a:rPr lang="es-AR" i="1" dirty="0" smtClean="0"/>
              <a:t> </a:t>
            </a:r>
            <a:r>
              <a:rPr lang="es-AR" i="1" dirty="0" err="1" smtClean="0"/>
              <a:t>fundamentalis</a:t>
            </a:r>
            <a:r>
              <a:rPr lang="es-AR" i="1" dirty="0" smtClean="0"/>
              <a:t> </a:t>
            </a:r>
            <a:r>
              <a:rPr lang="es-AR" dirty="0" smtClean="0"/>
              <a:t>+ PLUS (Aristóteles)</a:t>
            </a:r>
          </a:p>
          <a:p>
            <a:r>
              <a:rPr lang="es-AR" dirty="0" smtClean="0"/>
              <a:t>Fenómeno singular: MODERNIDAD</a:t>
            </a:r>
          </a:p>
          <a:p>
            <a:pPr>
              <a:buNone/>
            </a:pPr>
            <a:r>
              <a:rPr lang="es-AR" i="1" dirty="0" smtClean="0"/>
              <a:t>(</a:t>
            </a:r>
            <a:r>
              <a:rPr lang="es-ES" i="1" dirty="0" err="1" smtClean="0"/>
              <a:t>lex</a:t>
            </a:r>
            <a:r>
              <a:rPr lang="es-ES" i="1" dirty="0" smtClean="0"/>
              <a:t> superior, norma </a:t>
            </a:r>
            <a:r>
              <a:rPr lang="es-ES" i="1" dirty="0" err="1" smtClean="0"/>
              <a:t>normarum</a:t>
            </a:r>
            <a:r>
              <a:rPr lang="es-ES" i="1" dirty="0" smtClean="0"/>
              <a:t>, </a:t>
            </a:r>
            <a:r>
              <a:rPr lang="es-ES" i="1" dirty="0" err="1" smtClean="0"/>
              <a:t>lex</a:t>
            </a:r>
            <a:r>
              <a:rPr lang="es-ES" i="1" dirty="0" smtClean="0"/>
              <a:t> </a:t>
            </a:r>
            <a:r>
              <a:rPr lang="es-ES" i="1" dirty="0" err="1" smtClean="0"/>
              <a:t>leguum</a:t>
            </a:r>
            <a:r>
              <a:rPr lang="es-ES" i="1" dirty="0" smtClean="0"/>
              <a:t>)</a:t>
            </a:r>
            <a:endParaRPr lang="es-ES" dirty="0" smtClean="0"/>
          </a:p>
          <a:p>
            <a:endParaRPr lang="es-AR" dirty="0" smtClean="0"/>
          </a:p>
          <a:p>
            <a:pPr lvl="2"/>
            <a:endParaRPr lang="es-AR" dirty="0" smtClean="0"/>
          </a:p>
          <a:p>
            <a:pPr lvl="2">
              <a:buNone/>
            </a:pPr>
            <a:endParaRPr lang="es-AR" dirty="0" smtClean="0"/>
          </a:p>
          <a:p>
            <a:endParaRPr lang="es-AR" dirty="0" smtClean="0"/>
          </a:p>
          <a:p>
            <a:endParaRPr lang="es-A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 sz="2800" b="1" smtClean="0"/>
              <a:t>Inconstitucionalidad / Decreto del PEN:</a:t>
            </a:r>
            <a:br>
              <a:rPr lang="es-ES" sz="2800" b="1" smtClean="0"/>
            </a:br>
            <a:r>
              <a:rPr lang="es-ES" sz="2800" b="1" smtClean="0"/>
              <a:t> Caso Ríos (Fallos 1:32) 04/12/1863</a:t>
            </a:r>
          </a:p>
        </p:txBody>
      </p:sp>
      <p:sp>
        <p:nvSpPr>
          <p:cNvPr id="33795" name="Rectangle 3"/>
          <p:cNvSpPr>
            <a:spLocks noGrp="1" noChangeArrowheads="1"/>
          </p:cNvSpPr>
          <p:nvPr>
            <p:ph type="body" idx="1"/>
          </p:nvPr>
        </p:nvSpPr>
        <p:spPr/>
        <p:txBody>
          <a:bodyPr/>
          <a:lstStyle/>
          <a:p>
            <a:pPr algn="just">
              <a:lnSpc>
                <a:spcPct val="80000"/>
              </a:lnSpc>
            </a:pPr>
            <a:r>
              <a:rPr lang="es-ES" sz="2800" i="1" dirty="0" smtClean="0"/>
              <a:t>“3°.- Que por consiguiente, el citado </a:t>
            </a:r>
            <a:r>
              <a:rPr lang="es-ES" sz="2800" b="1" i="1" dirty="0" smtClean="0"/>
              <a:t>decreto del Poder Ejecutivo</a:t>
            </a:r>
            <a:r>
              <a:rPr lang="es-ES" sz="2800" i="1" dirty="0" smtClean="0"/>
              <a:t>, en virtud del cual se ha considerado competente para conocer de esta causa el capitán de puerto de la ciudad del Rosario, </a:t>
            </a:r>
            <a:r>
              <a:rPr lang="es-ES" sz="2800" b="1" i="1" dirty="0" smtClean="0"/>
              <a:t>no tiene valor alguno legal</a:t>
            </a:r>
            <a:r>
              <a:rPr lang="es-ES" sz="2800" i="1" dirty="0" smtClean="0"/>
              <a:t>, porque él importa una usurpación de las atribuciones del poder legislativo.</a:t>
            </a:r>
          </a:p>
          <a:p>
            <a:pPr algn="just">
              <a:lnSpc>
                <a:spcPct val="80000"/>
              </a:lnSpc>
            </a:pPr>
            <a:endParaRPr lang="es-ES" sz="2000" i="1"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ES" sz="2800" b="1" dirty="0" smtClean="0"/>
              <a:t>Inconstitucionalidad/Ley provincial</a:t>
            </a:r>
            <a:br>
              <a:rPr lang="es-ES" sz="2800" b="1" dirty="0" smtClean="0"/>
            </a:br>
            <a:r>
              <a:rPr lang="es-ES" sz="2800" b="1" dirty="0" smtClean="0"/>
              <a:t>Caso Mendoza (Fallos 3:131) 05/12/1865</a:t>
            </a:r>
          </a:p>
        </p:txBody>
      </p:sp>
      <p:sp>
        <p:nvSpPr>
          <p:cNvPr id="34819" name="Rectangle 3"/>
          <p:cNvSpPr>
            <a:spLocks noGrp="1" noChangeArrowheads="1"/>
          </p:cNvSpPr>
          <p:nvPr>
            <p:ph type="body" idx="1"/>
          </p:nvPr>
        </p:nvSpPr>
        <p:spPr>
          <a:xfrm>
            <a:off x="457200" y="1905001"/>
            <a:ext cx="8229600" cy="3962400"/>
          </a:xfrm>
        </p:spPr>
        <p:txBody>
          <a:bodyPr/>
          <a:lstStyle/>
          <a:p>
            <a:pPr algn="just">
              <a:lnSpc>
                <a:spcPct val="80000"/>
              </a:lnSpc>
            </a:pPr>
            <a:r>
              <a:rPr lang="es-ES" sz="2400" i="1" dirty="0" smtClean="0"/>
              <a:t>“Que la referida </a:t>
            </a:r>
            <a:r>
              <a:rPr lang="es-ES" sz="2400" b="1" i="1" dirty="0" smtClean="0"/>
              <a:t>ley de la Legislatura de San Luis</a:t>
            </a:r>
            <a:r>
              <a:rPr lang="es-ES" sz="2400" i="1" dirty="0" smtClean="0"/>
              <a:t>, que impone derechos a los productos de la provincia que se extraigan al exterior de ella, importa claramente el establecimiento de </a:t>
            </a:r>
            <a:r>
              <a:rPr lang="es-ES" sz="2400" b="1" i="1" dirty="0" smtClean="0"/>
              <a:t>aduanas interiores </a:t>
            </a:r>
            <a:r>
              <a:rPr lang="es-ES" sz="2400" i="1" dirty="0" smtClean="0"/>
              <a:t>para la percepción de esos derechos, y grava con contribuciones la circulación de los productos.</a:t>
            </a:r>
          </a:p>
          <a:p>
            <a:pPr algn="just">
              <a:lnSpc>
                <a:spcPct val="80000"/>
              </a:lnSpc>
            </a:pPr>
            <a:r>
              <a:rPr lang="es-ES" sz="2400" i="1" dirty="0" smtClean="0"/>
              <a:t>Que el poder de establecer aduanas o de imponer derechos a la importación y exportación de las mercaderías, ha sido exclusivamente delegado al gobierno federal por el art. 9  CN. y que en el interior de la República es libre de derechos la circulación de los efectos de producción nacional, según lo dispone el art. 10  de la misma.</a:t>
            </a:r>
          </a:p>
          <a:p>
            <a:pPr algn="just">
              <a:lnSpc>
                <a:spcPct val="80000"/>
              </a:lnSpc>
            </a:pPr>
            <a:r>
              <a:rPr lang="es-ES" sz="2400" i="1" dirty="0" smtClean="0"/>
              <a:t>Por esos motivos se declara que la referida disposición contenida en el art. 18 ley general de impuestos de la provincia de San Luis, fecha 7/7/1862, es </a:t>
            </a:r>
            <a:r>
              <a:rPr lang="es-ES" sz="2400" b="1" i="1" dirty="0" smtClean="0"/>
              <a:t>contraria a la Constitución</a:t>
            </a:r>
            <a:endParaRPr lang="es-ES" sz="2400" i="1"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381000"/>
            <a:ext cx="8362950" cy="792162"/>
          </a:xfrm>
        </p:spPr>
        <p:txBody>
          <a:bodyPr rtlCol="0">
            <a:normAutofit fontScale="90000"/>
          </a:bodyPr>
          <a:lstStyle/>
          <a:p>
            <a:pPr fontAlgn="auto">
              <a:spcAft>
                <a:spcPts val="0"/>
              </a:spcAft>
              <a:defRPr/>
            </a:pPr>
            <a:r>
              <a:rPr lang="es-ES" sz="2800" b="1" dirty="0" smtClean="0"/>
              <a:t>Inconstitucionalidad/ Ley local del Congreso</a:t>
            </a:r>
            <a:br>
              <a:rPr lang="es-ES" sz="2800" b="1" dirty="0" smtClean="0"/>
            </a:br>
            <a:r>
              <a:rPr lang="es-ES" sz="2800" b="1" dirty="0" smtClean="0"/>
              <a:t>Caso A. de </a:t>
            </a:r>
            <a:r>
              <a:rPr lang="es-ES" sz="2800" b="1" dirty="0" err="1" smtClean="0"/>
              <a:t>Elortondo</a:t>
            </a:r>
            <a:r>
              <a:rPr lang="es-ES" sz="2800" b="1" dirty="0" smtClean="0"/>
              <a:t> (Fallos 33:162) 14/4/1888.</a:t>
            </a:r>
          </a:p>
        </p:txBody>
      </p:sp>
      <p:sp>
        <p:nvSpPr>
          <p:cNvPr id="36867" name="Rectangle 3"/>
          <p:cNvSpPr>
            <a:spLocks noGrp="1" noChangeArrowheads="1"/>
          </p:cNvSpPr>
          <p:nvPr>
            <p:ph type="body" idx="1"/>
          </p:nvPr>
        </p:nvSpPr>
        <p:spPr>
          <a:xfrm>
            <a:off x="323850" y="1484313"/>
            <a:ext cx="8362950" cy="5073650"/>
          </a:xfrm>
        </p:spPr>
        <p:txBody>
          <a:bodyPr/>
          <a:lstStyle/>
          <a:p>
            <a:pPr>
              <a:lnSpc>
                <a:spcPct val="80000"/>
              </a:lnSpc>
            </a:pPr>
            <a:r>
              <a:rPr lang="es-ES" sz="2400" i="1" dirty="0" smtClean="0"/>
              <a:t>“Que es elemental en nuestra organización constitucional, la atribución que tienen y el deber en que se hallan los </a:t>
            </a:r>
            <a:r>
              <a:rPr lang="es-ES" sz="2400" b="1" i="1" dirty="0" smtClean="0"/>
              <a:t>tribunales de justicia, de examinar las leyes en los casos concretos</a:t>
            </a:r>
            <a:r>
              <a:rPr lang="es-ES" sz="2400" i="1" dirty="0" smtClean="0"/>
              <a:t> que se traen a su decisión, comparándolas con el texto de la Constitución para averiguar </a:t>
            </a:r>
            <a:r>
              <a:rPr lang="es-ES" sz="2400" b="1" i="1" dirty="0" smtClean="0"/>
              <a:t>si guardan o no conformidad con ésta</a:t>
            </a:r>
            <a:r>
              <a:rPr lang="es-ES" sz="2400" i="1" dirty="0" smtClean="0"/>
              <a:t>, y abstenerse de aplicarlas, si las encuentran en oposición con ella, </a:t>
            </a:r>
          </a:p>
          <a:p>
            <a:pPr>
              <a:lnSpc>
                <a:spcPct val="80000"/>
              </a:lnSpc>
            </a:pPr>
            <a:r>
              <a:rPr lang="es-ES" sz="2400" i="1" dirty="0" smtClean="0"/>
              <a:t>constituyendo esta </a:t>
            </a:r>
            <a:r>
              <a:rPr lang="es-ES" sz="2400" b="1" i="1" dirty="0" smtClean="0"/>
              <a:t>atribución moderadora</a:t>
            </a:r>
            <a:r>
              <a:rPr lang="es-ES" sz="2400" i="1" dirty="0" smtClean="0"/>
              <a:t>, uno de los fines supremos y fundamentales del poder judicial nacional y una de las mayores garantías con que se ha entendido asegurar los derechos consignados en la Constitución  , contra los abusos posibles e involuntarios de los poderes públicos.</a:t>
            </a:r>
          </a:p>
          <a:p>
            <a:pPr>
              <a:lnSpc>
                <a:spcPct val="80000"/>
              </a:lnSpc>
            </a:pPr>
            <a:r>
              <a:rPr lang="es-ES" sz="2400" i="1" dirty="0" smtClean="0"/>
              <a:t>Que tal atribución, que es por otra parte un derivado forzoso de la separación de los </a:t>
            </a:r>
            <a:r>
              <a:rPr lang="es-ES" sz="2400" b="1" i="1" dirty="0" smtClean="0"/>
              <a:t>poderes constituyente </a:t>
            </a:r>
            <a:r>
              <a:rPr lang="es-ES" sz="2400" i="1" dirty="0" smtClean="0"/>
              <a:t>y legislativo ordinario, que hace la Constitución  , y de la naturaleza esencialmente subordinada y limitada de este último, se halla especialmente consagrada”</a:t>
            </a:r>
          </a:p>
          <a:p>
            <a:pPr>
              <a:lnSpc>
                <a:spcPct val="80000"/>
              </a:lnSpc>
            </a:pPr>
            <a:endParaRPr lang="es-ES" sz="1800" i="1"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04800"/>
            <a:ext cx="8362950" cy="836613"/>
          </a:xfrm>
        </p:spPr>
        <p:txBody>
          <a:bodyPr/>
          <a:lstStyle/>
          <a:p>
            <a:r>
              <a:rPr lang="es-ES" sz="2400" b="1" dirty="0" smtClean="0"/>
              <a:t>Inconstitucionalidad/Ley Federal</a:t>
            </a:r>
            <a:br>
              <a:rPr lang="es-ES" sz="2400" b="1" dirty="0" smtClean="0"/>
            </a:br>
            <a:r>
              <a:rPr lang="es-ES" sz="2400" b="1" dirty="0" smtClean="0"/>
              <a:t>Caso Sojo (Fallos 32:120, 22/09/1887)</a:t>
            </a:r>
          </a:p>
        </p:txBody>
      </p:sp>
      <p:sp>
        <p:nvSpPr>
          <p:cNvPr id="35843" name="Rectangle 3"/>
          <p:cNvSpPr>
            <a:spLocks noGrp="1" noChangeArrowheads="1"/>
          </p:cNvSpPr>
          <p:nvPr>
            <p:ph type="body" idx="1"/>
          </p:nvPr>
        </p:nvSpPr>
        <p:spPr>
          <a:xfrm>
            <a:off x="457200" y="1295400"/>
            <a:ext cx="8218487" cy="5289550"/>
          </a:xfrm>
        </p:spPr>
        <p:txBody>
          <a:bodyPr/>
          <a:lstStyle/>
          <a:p>
            <a:pPr>
              <a:lnSpc>
                <a:spcPct val="80000"/>
              </a:lnSpc>
            </a:pPr>
            <a:r>
              <a:rPr lang="es-ES" sz="2400" i="1" dirty="0" smtClean="0"/>
              <a:t>No es dado a persona o poder alguno, ampliar o extender los casos en que la Corte </a:t>
            </a:r>
            <a:r>
              <a:rPr lang="es-ES" sz="2400" i="1" dirty="0" err="1" smtClean="0"/>
              <a:t>Sup</a:t>
            </a:r>
            <a:r>
              <a:rPr lang="es-ES" sz="2400" i="1" dirty="0" smtClean="0"/>
              <a:t>. ejerce jurisdicción exclusiva y originaria por mandato imperativo de la CN. La jurisdicción originaria y exclusiva de la Corte, no está sujeta a las excepciones que pueda establecer el Congreso; </a:t>
            </a:r>
          </a:p>
          <a:p>
            <a:pPr>
              <a:lnSpc>
                <a:spcPct val="80000"/>
              </a:lnSpc>
            </a:pPr>
            <a:r>
              <a:rPr lang="es-ES" sz="2400" i="1" dirty="0" smtClean="0"/>
              <a:t>.“La misión que incumbe a la Suprema Corte de mantener a los diversos poderes tanto nacionales como provinciales en la esfera de las facultades trazadas por la Constitución</a:t>
            </a:r>
          </a:p>
          <a:p>
            <a:pPr>
              <a:lnSpc>
                <a:spcPct val="80000"/>
              </a:lnSpc>
            </a:pPr>
            <a:r>
              <a:rPr lang="es-ES" sz="2400" i="1" dirty="0" smtClean="0"/>
              <a:t>…” el </a:t>
            </a:r>
            <a:r>
              <a:rPr lang="es-ES" sz="2400" i="1" dirty="0" err="1" smtClean="0"/>
              <a:t>palladium</a:t>
            </a:r>
            <a:r>
              <a:rPr lang="es-ES" sz="2400" i="1" dirty="0" smtClean="0"/>
              <a:t> de la libertad es la Constitución, esa es el arca sagrada de todas las libertades, de todas las garantías individuales cuya conservación inviolable, cuya guarda severamente escrupulosa debe ser el objeto primordial de las leyes, la condición esencial de los fallos de la justicia federal.”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b="1" dirty="0" smtClean="0"/>
              <a:t>FIN : </a:t>
            </a:r>
            <a:r>
              <a:rPr lang="es-AR" dirty="0" smtClean="0"/>
              <a:t>GRUNDNORM</a:t>
            </a:r>
            <a:endParaRPr lang="es-AR" dirty="0"/>
          </a:p>
        </p:txBody>
      </p:sp>
      <p:sp>
        <p:nvSpPr>
          <p:cNvPr id="7" name="6 CuadroTexto"/>
          <p:cNvSpPr txBox="1"/>
          <p:nvPr/>
        </p:nvSpPr>
        <p:spPr>
          <a:xfrm>
            <a:off x="381000" y="1828800"/>
            <a:ext cx="8077200" cy="3662541"/>
          </a:xfrm>
          <a:prstGeom prst="rect">
            <a:avLst/>
          </a:prstGeom>
          <a:noFill/>
        </p:spPr>
        <p:txBody>
          <a:bodyPr wrap="square" rtlCol="0">
            <a:spAutoFit/>
          </a:bodyPr>
          <a:lstStyle/>
          <a:p>
            <a:r>
              <a:rPr lang="es-AR" sz="2400" b="1" dirty="0" smtClean="0">
                <a:latin typeface="+mn-lt"/>
              </a:rPr>
              <a:t>BGG - Art. 1 : </a:t>
            </a:r>
            <a:r>
              <a:rPr lang="es-AR" sz="2400" b="1" i="1" dirty="0" smtClean="0">
                <a:latin typeface="+mn-lt"/>
              </a:rPr>
              <a:t> </a:t>
            </a:r>
            <a:r>
              <a:rPr lang="es-AR" sz="2400" i="1" dirty="0" smtClean="0">
                <a:latin typeface="+mn-lt"/>
              </a:rPr>
              <a:t>“Die </a:t>
            </a:r>
            <a:r>
              <a:rPr lang="es-AR" sz="2400" i="1" dirty="0" err="1" smtClean="0">
                <a:latin typeface="+mn-lt"/>
              </a:rPr>
              <a:t>Würde</a:t>
            </a:r>
            <a:r>
              <a:rPr lang="es-AR" sz="2400" i="1" dirty="0" smtClean="0">
                <a:latin typeface="+mn-lt"/>
              </a:rPr>
              <a:t>  des </a:t>
            </a:r>
            <a:r>
              <a:rPr lang="es-AR" sz="2400" i="1" dirty="0" err="1" smtClean="0">
                <a:latin typeface="+mn-lt"/>
              </a:rPr>
              <a:t>Menschen</a:t>
            </a:r>
            <a:r>
              <a:rPr lang="es-AR" sz="2400" i="1" dirty="0" smtClean="0">
                <a:latin typeface="+mn-lt"/>
              </a:rPr>
              <a:t> </a:t>
            </a:r>
            <a:r>
              <a:rPr lang="es-AR" sz="2400" i="1" dirty="0" err="1" smtClean="0">
                <a:latin typeface="+mn-lt"/>
              </a:rPr>
              <a:t>ist</a:t>
            </a:r>
            <a:r>
              <a:rPr lang="es-AR" sz="2400" i="1" dirty="0" smtClean="0">
                <a:latin typeface="+mn-lt"/>
              </a:rPr>
              <a:t> </a:t>
            </a:r>
            <a:r>
              <a:rPr lang="es-AR" sz="2400" i="1" dirty="0" err="1" smtClean="0">
                <a:latin typeface="+mn-lt"/>
              </a:rPr>
              <a:t>unantastabar</a:t>
            </a:r>
            <a:r>
              <a:rPr lang="es-AR" sz="2400" i="1" dirty="0" smtClean="0">
                <a:latin typeface="+mn-lt"/>
              </a:rPr>
              <a:t>…”</a:t>
            </a:r>
          </a:p>
          <a:p>
            <a:endParaRPr lang="es-AR" sz="2400" i="1" dirty="0" smtClean="0">
              <a:latin typeface="+mn-lt"/>
            </a:endParaRPr>
          </a:p>
          <a:p>
            <a:pPr algn="just">
              <a:spcBef>
                <a:spcPts val="1200"/>
              </a:spcBef>
            </a:pPr>
            <a:r>
              <a:rPr lang="es-AR" sz="2400" b="1" dirty="0" smtClean="0">
                <a:latin typeface="+mn-lt"/>
              </a:rPr>
              <a:t>Constitución Española - Artículo 10</a:t>
            </a:r>
            <a:r>
              <a:rPr lang="es-AR" sz="2400" b="1" dirty="0" smtClean="0"/>
              <a:t>: </a:t>
            </a:r>
          </a:p>
          <a:p>
            <a:pPr marL="342900" indent="-342900" algn="just">
              <a:spcBef>
                <a:spcPts val="1200"/>
              </a:spcBef>
              <a:buAutoNum type="arabicPeriod"/>
            </a:pPr>
            <a:r>
              <a:rPr lang="es-AR" sz="2000" dirty="0" smtClean="0">
                <a:latin typeface="+mn-lt"/>
              </a:rPr>
              <a:t>La dignidad de la persona, los derechos inviolables que le son inherentes, el libre desarrollo de la personalidad, el respeto a la ley y a los derechos de los demás son fundamento del orden político y de la paz social.</a:t>
            </a:r>
          </a:p>
          <a:p>
            <a:pPr marL="342900" indent="-342900" algn="just">
              <a:buAutoNum type="arabicPeriod"/>
            </a:pPr>
            <a:r>
              <a:rPr lang="es-AR" sz="2000" dirty="0" smtClean="0">
                <a:latin typeface="+mn-lt"/>
              </a:rPr>
              <a:t>Las normas relativas a los derechos fundamentales y a las libertades que la Constitución reconoce se interpretarán de conformidad con la Declaración Universal de Derechos Humanos y los tratados y acuerdos internacionales sobre las mismas materias ratificados por España</a:t>
            </a:r>
            <a:r>
              <a:rPr lang="es-AR" sz="2000" dirty="0" smtClean="0"/>
              <a:t>. </a:t>
            </a:r>
            <a:endParaRPr lang="es-AR" sz="2000" dirty="0" smtClean="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1000" y="228600"/>
            <a:ext cx="8153400" cy="6894195"/>
          </a:xfrm>
          <a:prstGeom prst="rect">
            <a:avLst/>
          </a:prstGeom>
        </p:spPr>
        <p:txBody>
          <a:bodyPr wrap="square">
            <a:spAutoFit/>
          </a:bodyPr>
          <a:lstStyle/>
          <a:p>
            <a:pPr lvl="0" algn="just">
              <a:spcBef>
                <a:spcPts val="1200"/>
              </a:spcBef>
            </a:pPr>
            <a:r>
              <a:rPr lang="es-AR" sz="2000" b="1" dirty="0" smtClean="0">
                <a:solidFill>
                  <a:prstClr val="black"/>
                </a:solidFill>
                <a:latin typeface="Calibri"/>
              </a:rPr>
              <a:t>Constitución de Córdoba (1987/2001)</a:t>
            </a:r>
            <a:r>
              <a:rPr lang="es-AR" b="1" dirty="0" smtClean="0">
                <a:solidFill>
                  <a:prstClr val="black"/>
                </a:solidFill>
                <a:latin typeface="Calibri"/>
              </a:rPr>
              <a:t>- Artículo  4°: Inviolabilidad de la persona:</a:t>
            </a:r>
          </a:p>
          <a:p>
            <a:pPr lvl="0" algn="just">
              <a:spcBef>
                <a:spcPts val="0"/>
              </a:spcBef>
            </a:pPr>
            <a:r>
              <a:rPr lang="es-AR" dirty="0" smtClean="0">
                <a:solidFill>
                  <a:prstClr val="black"/>
                </a:solidFill>
                <a:latin typeface="Calibri"/>
              </a:rPr>
              <a:t>La vida desde su concepción, la </a:t>
            </a:r>
            <a:r>
              <a:rPr lang="es-AR" b="1" dirty="0" smtClean="0">
                <a:solidFill>
                  <a:prstClr val="black"/>
                </a:solidFill>
                <a:latin typeface="Calibri"/>
              </a:rPr>
              <a:t>dignidad</a:t>
            </a:r>
            <a:r>
              <a:rPr lang="es-AR" dirty="0" smtClean="0">
                <a:solidFill>
                  <a:prstClr val="black"/>
                </a:solidFill>
                <a:latin typeface="Calibri"/>
              </a:rPr>
              <a:t> y la integridad física y moral de la </a:t>
            </a:r>
            <a:r>
              <a:rPr lang="es-AR" b="1" dirty="0" smtClean="0">
                <a:solidFill>
                  <a:prstClr val="black"/>
                </a:solidFill>
                <a:latin typeface="Calibri"/>
              </a:rPr>
              <a:t>persona</a:t>
            </a:r>
            <a:r>
              <a:rPr lang="es-AR" dirty="0" smtClean="0">
                <a:solidFill>
                  <a:prstClr val="black"/>
                </a:solidFill>
                <a:latin typeface="Calibri"/>
              </a:rPr>
              <a:t>, son inviolables. Su respeto y protección es deber de la comunidad y, en especial, de los poderes públicos.</a:t>
            </a:r>
          </a:p>
          <a:p>
            <a:pPr lvl="0" algn="just">
              <a:spcBef>
                <a:spcPts val="0"/>
              </a:spcBef>
            </a:pPr>
            <a:endParaRPr lang="es-AR" sz="2000" dirty="0" smtClean="0">
              <a:solidFill>
                <a:prstClr val="black"/>
              </a:solidFill>
              <a:latin typeface="Calibri"/>
            </a:endParaRPr>
          </a:p>
          <a:p>
            <a:pPr lvl="0" algn="just">
              <a:spcBef>
                <a:spcPts val="0"/>
              </a:spcBef>
            </a:pPr>
            <a:r>
              <a:rPr lang="es-AR" sz="2000" b="1" dirty="0" smtClean="0">
                <a:solidFill>
                  <a:prstClr val="black"/>
                </a:solidFill>
                <a:latin typeface="Calibri"/>
              </a:rPr>
              <a:t>Constitución de Jujuy (1986) </a:t>
            </a:r>
            <a:r>
              <a:rPr lang="es-AR" b="1" dirty="0" smtClean="0">
                <a:solidFill>
                  <a:prstClr val="black"/>
                </a:solidFill>
                <a:latin typeface="Calibri"/>
              </a:rPr>
              <a:t>- Artículo 17: Derechos, deberes y garantías no enumerados:</a:t>
            </a:r>
          </a:p>
          <a:p>
            <a:pPr marL="457200" lvl="0" indent="-457200" algn="just">
              <a:spcBef>
                <a:spcPts val="0"/>
              </a:spcBef>
              <a:buFont typeface="+mj-lt"/>
              <a:buAutoNum type="arabicPeriod"/>
            </a:pPr>
            <a:r>
              <a:rPr lang="es-AR" dirty="0" smtClean="0">
                <a:solidFill>
                  <a:prstClr val="black"/>
                </a:solidFill>
                <a:latin typeface="Calibri"/>
              </a:rPr>
              <a:t>Las declaraciones, derechos deberes y garantías enumerados en la Constitución Nacional y en esta Constitución no serán entendidos ni interpretados como negación o mengua de otros no enumerados y que hacen a la libertad, </a:t>
            </a:r>
            <a:r>
              <a:rPr lang="es-AR" b="1" dirty="0" smtClean="0">
                <a:solidFill>
                  <a:prstClr val="black"/>
                </a:solidFill>
                <a:latin typeface="Calibri"/>
              </a:rPr>
              <a:t>dignidad </a:t>
            </a:r>
            <a:r>
              <a:rPr lang="es-AR" dirty="0" smtClean="0">
                <a:solidFill>
                  <a:prstClr val="black"/>
                </a:solidFill>
                <a:latin typeface="Calibri"/>
              </a:rPr>
              <a:t>y seguridad de la </a:t>
            </a:r>
            <a:r>
              <a:rPr lang="es-AR" b="1" dirty="0" smtClean="0">
                <a:solidFill>
                  <a:prstClr val="black"/>
                </a:solidFill>
                <a:latin typeface="Calibri"/>
              </a:rPr>
              <a:t>persona humana</a:t>
            </a:r>
            <a:r>
              <a:rPr lang="es-AR" dirty="0" smtClean="0">
                <a:solidFill>
                  <a:prstClr val="black"/>
                </a:solidFill>
                <a:latin typeface="Calibri"/>
              </a:rPr>
              <a:t>, a la esencia de la democracia y al sistema republicano de gobierno</a:t>
            </a:r>
          </a:p>
          <a:p>
            <a:pPr marL="457200" lvl="0" indent="-457200" algn="just">
              <a:spcBef>
                <a:spcPts val="0"/>
              </a:spcBef>
              <a:buFont typeface="+mj-lt"/>
              <a:buAutoNum type="arabicPeriod"/>
            </a:pPr>
            <a:r>
              <a:rPr lang="es-AR" dirty="0" smtClean="0">
                <a:solidFill>
                  <a:prstClr val="black"/>
                </a:solidFill>
                <a:latin typeface="Calibri"/>
              </a:rPr>
              <a:t>Los derechos fundamentales de libertad y sus garantías reconocidas por esta Constitución son directamente operativos.</a:t>
            </a:r>
          </a:p>
          <a:p>
            <a:pPr algn="just">
              <a:spcBef>
                <a:spcPts val="1200"/>
              </a:spcBef>
            </a:pPr>
            <a:r>
              <a:rPr lang="es-AR" sz="2200" b="1" dirty="0" smtClean="0">
                <a:solidFill>
                  <a:prstClr val="black"/>
                </a:solidFill>
                <a:latin typeface="Calibri"/>
              </a:rPr>
              <a:t>Constitución de Tucumán </a:t>
            </a:r>
            <a:r>
              <a:rPr lang="es-AR" b="1" dirty="0" smtClean="0">
                <a:solidFill>
                  <a:prstClr val="black"/>
                </a:solidFill>
                <a:latin typeface="Calibri"/>
              </a:rPr>
              <a:t>(2006) - Artículo 5°: </a:t>
            </a:r>
            <a:r>
              <a:rPr lang="es-AR" dirty="0" smtClean="0">
                <a:solidFill>
                  <a:prstClr val="black"/>
                </a:solidFill>
                <a:latin typeface="Calibri"/>
              </a:rPr>
              <a:t>El pueblo tucumano se identifica con los </a:t>
            </a:r>
            <a:r>
              <a:rPr lang="es-AR" b="1" dirty="0" smtClean="0">
                <a:solidFill>
                  <a:prstClr val="black"/>
                </a:solidFill>
                <a:latin typeface="Calibri"/>
              </a:rPr>
              <a:t>inviolables e inalienables derechos del hombre</a:t>
            </a:r>
            <a:r>
              <a:rPr lang="es-AR" dirty="0" smtClean="0">
                <a:solidFill>
                  <a:prstClr val="black"/>
                </a:solidFill>
                <a:latin typeface="Calibri"/>
              </a:rPr>
              <a:t>, como fundamento de la convivencia política, de la paz, de la solidaridad, de la justicia social y del bien común. Toda autoridad pública tiene la obligación de respetar, hacer respetar y proteger la </a:t>
            </a:r>
            <a:r>
              <a:rPr lang="es-AR" b="1" dirty="0" smtClean="0">
                <a:solidFill>
                  <a:prstClr val="black"/>
                </a:solidFill>
                <a:latin typeface="Calibri"/>
              </a:rPr>
              <a:t>dignidad de la persona</a:t>
            </a:r>
            <a:r>
              <a:rPr lang="es-AR" dirty="0" smtClean="0">
                <a:solidFill>
                  <a:prstClr val="black"/>
                </a:solidFill>
                <a:latin typeface="Calibri"/>
              </a:rPr>
              <a:t>, y está sujeta a la Constitución y al orden jurídico… Los derechos y garantías establecidos en esta Constitución son de aplicación operativa, salvo cuando sea imprescindible su reglamentación. </a:t>
            </a:r>
          </a:p>
          <a:p>
            <a:pPr lvl="0" algn="just">
              <a:spcBef>
                <a:spcPts val="1200"/>
              </a:spcBef>
            </a:pPr>
            <a:endParaRPr lang="es-AR" sz="2000" dirty="0" smtClean="0">
              <a:solidFill>
                <a:prstClr val="black"/>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533400" y="381000"/>
            <a:ext cx="8229600" cy="5516563"/>
          </a:xfrm>
        </p:spPr>
        <p:txBody>
          <a:bodyPr/>
          <a:lstStyle/>
          <a:p>
            <a:pPr>
              <a:buNone/>
            </a:pPr>
            <a:r>
              <a:rPr lang="es-AR" sz="2000" b="1" dirty="0" smtClean="0"/>
              <a:t>Declaración Americana de los Derechos del Hombre (1948):</a:t>
            </a:r>
          </a:p>
          <a:p>
            <a:pPr>
              <a:buNone/>
            </a:pPr>
            <a:r>
              <a:rPr lang="es-AR" sz="1800" dirty="0" smtClean="0"/>
              <a:t>	Considerando: “Que los pueblos americanos han dignificado la persona humana”</a:t>
            </a:r>
          </a:p>
          <a:p>
            <a:pPr>
              <a:buNone/>
            </a:pPr>
            <a:r>
              <a:rPr lang="es-AR" sz="1800" dirty="0" smtClean="0"/>
              <a:t>	Preámbulo: “ Todos los hombres nacen libres e iguales en dignidad y derechos”</a:t>
            </a:r>
          </a:p>
          <a:p>
            <a:pPr>
              <a:buNone/>
            </a:pPr>
            <a:endParaRPr lang="es-AR" sz="1800" dirty="0" smtClean="0"/>
          </a:p>
          <a:p>
            <a:pPr>
              <a:buNone/>
            </a:pPr>
            <a:r>
              <a:rPr lang="es-AR" sz="2000" b="1" dirty="0" smtClean="0"/>
              <a:t>Declaración Universal de los DD.HH. (1948)</a:t>
            </a:r>
          </a:p>
          <a:p>
            <a:pPr>
              <a:buNone/>
            </a:pPr>
            <a:r>
              <a:rPr lang="es-AR" sz="1800" dirty="0" smtClean="0"/>
              <a:t>	Preámbulo: “Considerando que la libertad, la justicia y la paz en el mundo tienen por base el reconocimiento de la dignidad intrínseca </a:t>
            </a:r>
            <a:r>
              <a:rPr lang="es-AR" sz="1800" smtClean="0"/>
              <a:t>y  de </a:t>
            </a:r>
            <a:r>
              <a:rPr lang="es-AR" sz="1800" dirty="0" smtClean="0"/>
              <a:t>los derechos iguales e inalienables de todos los miembros de la familia humana”.</a:t>
            </a:r>
          </a:p>
          <a:p>
            <a:pPr>
              <a:buNone/>
            </a:pPr>
            <a:r>
              <a:rPr lang="es-AR" sz="1800" dirty="0" smtClean="0"/>
              <a:t>		“Considerando que los estados miembros han reafirmado en la Carta su fe en los derechos fundamentales del hombre, en la dignidad y valor de la persona humana”.</a:t>
            </a:r>
          </a:p>
          <a:p>
            <a:pPr>
              <a:buNone/>
            </a:pPr>
            <a:r>
              <a:rPr lang="es-AR" sz="1800" dirty="0" smtClean="0"/>
              <a:t>	Art 1°. “Todos los seres humanos naces libres e iguales en dignidad”</a:t>
            </a:r>
          </a:p>
          <a:p>
            <a:pPr>
              <a:buNone/>
            </a:pPr>
            <a:endParaRPr lang="es-AR" sz="1800" dirty="0" smtClean="0"/>
          </a:p>
          <a:p>
            <a:pPr>
              <a:buNone/>
            </a:pPr>
            <a:r>
              <a:rPr lang="es-AR" sz="2000" b="1" dirty="0" smtClean="0"/>
              <a:t>Pacto de los Derechos Civiles y Políticos:</a:t>
            </a:r>
          </a:p>
          <a:p>
            <a:pPr>
              <a:buNone/>
            </a:pPr>
            <a:r>
              <a:rPr lang="es-AR" sz="1800" dirty="0" smtClean="0"/>
              <a:t>	“Reconociendo que estos derechos se derivan de la dignidad inherente a la persona humana”</a:t>
            </a:r>
          </a:p>
          <a:p>
            <a:pPr>
              <a:buNone/>
            </a:pPr>
            <a:r>
              <a:rPr lang="es-AR" sz="2000" b="1" dirty="0" smtClean="0"/>
              <a:t>Pacto de los Derechos Económicos, Sociales y Culturales (1966):</a:t>
            </a:r>
          </a:p>
          <a:p>
            <a:pPr>
              <a:buNone/>
            </a:pPr>
            <a:r>
              <a:rPr lang="es-AR" sz="1800" dirty="0" smtClean="0"/>
              <a:t>	“Reconociendo que estos derechos se desprenden de la dignidad inherente a la persona humana”</a:t>
            </a:r>
          </a:p>
          <a:p>
            <a:pPr lvl="2"/>
            <a:endParaRPr lang="es-AR"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2800" dirty="0" smtClean="0"/>
              <a:t>CSJN</a:t>
            </a:r>
            <a:r>
              <a:rPr lang="es-AR" sz="2400" dirty="0" smtClean="0"/>
              <a:t/>
            </a:r>
            <a:br>
              <a:rPr lang="es-AR" sz="2400" dirty="0" smtClean="0"/>
            </a:br>
            <a:r>
              <a:rPr lang="es-AR" sz="2400" dirty="0" smtClean="0"/>
              <a:t> Fallo 15/03/07: </a:t>
            </a:r>
            <a:r>
              <a:rPr lang="es-AR" sz="2400" dirty="0" err="1" smtClean="0"/>
              <a:t>Rinaldi</a:t>
            </a:r>
            <a:r>
              <a:rPr lang="es-AR" sz="2400" dirty="0" smtClean="0"/>
              <a:t>, Francisco y otra c. Guzmán Toledo y otro</a:t>
            </a:r>
            <a:endParaRPr lang="es-AR" sz="2400" dirty="0"/>
          </a:p>
        </p:txBody>
      </p:sp>
      <p:sp>
        <p:nvSpPr>
          <p:cNvPr id="3" name="2 Marcador de contenido"/>
          <p:cNvSpPr>
            <a:spLocks noGrp="1"/>
          </p:cNvSpPr>
          <p:nvPr>
            <p:ph idx="1"/>
          </p:nvPr>
        </p:nvSpPr>
        <p:spPr/>
        <p:txBody>
          <a:bodyPr/>
          <a:lstStyle/>
          <a:p>
            <a:pPr>
              <a:buNone/>
            </a:pPr>
            <a:r>
              <a:rPr lang="es-AR" sz="2000" dirty="0" smtClean="0"/>
              <a:t>“El presente caso trata de un contrato caracterizado por la vinculación con derechos fundamentales vinculados al Estatuto de Protección de la Persona y la Vivienda Familiar…</a:t>
            </a:r>
          </a:p>
          <a:p>
            <a:pPr>
              <a:buNone/>
            </a:pPr>
            <a:r>
              <a:rPr lang="es-AR" sz="2000" dirty="0" smtClean="0"/>
              <a:t>La conexión con el Estatuto de la Persona es evidente, ya que una ejecución sin límites de lo pactado afectaría gravemente la existencia de la persona del deudor y su grupo familiar y los conduciría a la exclusión social.</a:t>
            </a:r>
          </a:p>
          <a:p>
            <a:pPr>
              <a:buNone/>
            </a:pPr>
            <a:r>
              <a:rPr lang="es-AR" sz="2000" dirty="0" smtClean="0"/>
              <a:t>Si bien la lógica económica de los contratos admite que el incumplidor sea excluido del mercado, ello encuentra una barrera cuando se trata de personas.</a:t>
            </a:r>
          </a:p>
          <a:p>
            <a:pPr>
              <a:buNone/>
            </a:pPr>
            <a:r>
              <a:rPr lang="es-AR" sz="2000" b="1" dirty="0" smtClean="0"/>
              <a:t>Todos los individuos tiene derechos fundamentales con un contenido mínimos </a:t>
            </a:r>
            <a:r>
              <a:rPr lang="es-AR" sz="2000" dirty="0" smtClean="0"/>
              <a:t>para </a:t>
            </a:r>
            <a:r>
              <a:rPr lang="es-AR" sz="2000" b="1" dirty="0" smtClean="0"/>
              <a:t>desplegar plenamente su valor eminente como agentes morales autónomos</a:t>
            </a:r>
            <a:r>
              <a:rPr lang="es-AR" sz="2000" dirty="0" smtClean="0"/>
              <a:t>, que constituyen la base de la </a:t>
            </a:r>
            <a:r>
              <a:rPr lang="es-AR" sz="2000" b="1" dirty="0" smtClean="0"/>
              <a:t>dignidad humana</a:t>
            </a:r>
            <a:r>
              <a:rPr lang="es-AR" sz="2000" dirty="0" smtClean="0"/>
              <a:t>, que </a:t>
            </a:r>
            <a:r>
              <a:rPr lang="es-AR" sz="2000" b="1" dirty="0" smtClean="0"/>
              <a:t>esta Corte debe proteger</a:t>
            </a:r>
            <a:r>
              <a:rPr lang="es-AR" sz="2000" dirty="0" smtClean="0"/>
              <a:t>. Los derechos vinculados al acceso a bienes primarios están en esta categoría y deben ser tutelados”.</a:t>
            </a:r>
          </a:p>
          <a:p>
            <a:pPr>
              <a:buNone/>
            </a:pPr>
            <a:endParaRPr lang="es-AR"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15 Trapecio"/>
          <p:cNvSpPr/>
          <p:nvPr/>
        </p:nvSpPr>
        <p:spPr>
          <a:xfrm rot="10800000">
            <a:off x="3962400" y="4572000"/>
            <a:ext cx="1219200" cy="914400"/>
          </a:xfrm>
          <a:prstGeom prst="trapezoid">
            <a:avLst>
              <a:gd name="adj" fmla="val 42911"/>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2210" name="Rectangle 2"/>
          <p:cNvSpPr>
            <a:spLocks noGrp="1" noChangeArrowheads="1"/>
          </p:cNvSpPr>
          <p:nvPr>
            <p:ph type="title"/>
          </p:nvPr>
        </p:nvSpPr>
        <p:spPr>
          <a:xfrm>
            <a:off x="1295400" y="304800"/>
            <a:ext cx="6189663" cy="793750"/>
          </a:xfrm>
        </p:spPr>
        <p:txBody>
          <a:bodyPr/>
          <a:lstStyle/>
          <a:p>
            <a:r>
              <a:rPr lang="es-ES_tradnl" dirty="0" smtClean="0">
                <a:effectLst>
                  <a:outerShdw blurRad="38100" dist="38100" dir="2700000" algn="tl">
                    <a:srgbClr val="000000">
                      <a:alpha val="43137"/>
                    </a:srgbClr>
                  </a:outerShdw>
                </a:effectLst>
              </a:rPr>
              <a:t>Ordenamiento Normativo</a:t>
            </a:r>
            <a:endParaRPr lang="es-ES_tradnl" dirty="0">
              <a:effectLst>
                <a:outerShdw blurRad="38100" dist="38100" dir="2700000" algn="tl">
                  <a:srgbClr val="000000">
                    <a:alpha val="43137"/>
                  </a:srgbClr>
                </a:outerShdw>
              </a:effectLst>
            </a:endParaRPr>
          </a:p>
        </p:txBody>
      </p:sp>
      <p:grpSp>
        <p:nvGrpSpPr>
          <p:cNvPr id="2" name="Group 3"/>
          <p:cNvGrpSpPr>
            <a:grpSpLocks/>
          </p:cNvGrpSpPr>
          <p:nvPr/>
        </p:nvGrpSpPr>
        <p:grpSpPr bwMode="auto">
          <a:xfrm rot="10800000">
            <a:off x="838199" y="1371600"/>
            <a:ext cx="7314657" cy="3200792"/>
            <a:chOff x="778" y="1560"/>
            <a:chExt cx="5171" cy="2280"/>
          </a:xfrm>
          <a:effectLst>
            <a:glow rad="101600">
              <a:schemeClr val="accent1">
                <a:satMod val="175000"/>
                <a:alpha val="40000"/>
              </a:schemeClr>
            </a:glow>
          </a:effectLst>
        </p:grpSpPr>
        <p:sp>
          <p:nvSpPr>
            <p:cNvPr id="222213" name="Pyr2"/>
            <p:cNvSpPr>
              <a:spLocks noEditPoints="1" noChangeArrowheads="1"/>
            </p:cNvSpPr>
            <p:nvPr/>
          </p:nvSpPr>
          <p:spPr bwMode="auto">
            <a:xfrm>
              <a:off x="2322" y="1560"/>
              <a:ext cx="2011" cy="698"/>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chemeClr val="accent5">
                <a:lumMod val="75000"/>
              </a:schemeClr>
            </a:solidFill>
            <a:ln>
              <a:headEnd/>
              <a:tailEnd/>
            </a:ln>
          </p:spPr>
          <p:style>
            <a:lnRef idx="2">
              <a:schemeClr val="accent1"/>
            </a:lnRef>
            <a:fillRef idx="1">
              <a:schemeClr val="lt1"/>
            </a:fillRef>
            <a:effectRef idx="0">
              <a:schemeClr val="accent1"/>
            </a:effectRef>
            <a:fontRef idx="minor">
              <a:schemeClr val="dk1"/>
            </a:fontRef>
          </p:style>
          <p:txBody>
            <a:bodyPr/>
            <a:lstStyle/>
            <a:p>
              <a:endParaRPr lang="es-AR"/>
            </a:p>
          </p:txBody>
        </p:sp>
        <p:sp>
          <p:nvSpPr>
            <p:cNvPr id="222214" name="Pyr3"/>
            <p:cNvSpPr>
              <a:spLocks noEditPoints="1" noChangeArrowheads="1"/>
            </p:cNvSpPr>
            <p:nvPr/>
          </p:nvSpPr>
          <p:spPr bwMode="auto">
            <a:xfrm>
              <a:off x="1586" y="2258"/>
              <a:ext cx="3425" cy="818"/>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chemeClr val="accent5">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a:lstStyle/>
            <a:p>
              <a:endParaRPr lang="es-A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2215" name="Pyr4"/>
            <p:cNvSpPr>
              <a:spLocks noEditPoints="1" noChangeArrowheads="1"/>
            </p:cNvSpPr>
            <p:nvPr/>
          </p:nvSpPr>
          <p:spPr bwMode="auto">
            <a:xfrm>
              <a:off x="778" y="3076"/>
              <a:ext cx="5171" cy="764"/>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chemeClr val="accent5">
                <a:lumMod val="20000"/>
                <a:lumOff val="80000"/>
              </a:schemeClr>
            </a:solidFill>
            <a:ln w="38100">
              <a:solidFill>
                <a:schemeClr val="accent5">
                  <a:lumMod val="75000"/>
                </a:schemeClr>
              </a:solidFill>
              <a:headEnd/>
              <a:tailEnd/>
            </a:ln>
          </p:spPr>
          <p:style>
            <a:lnRef idx="2">
              <a:schemeClr val="accent1"/>
            </a:lnRef>
            <a:fillRef idx="1">
              <a:schemeClr val="lt1"/>
            </a:fillRef>
            <a:effectRef idx="0">
              <a:schemeClr val="accent1"/>
            </a:effectRef>
            <a:fontRef idx="minor">
              <a:schemeClr val="dk1"/>
            </a:fontRef>
          </p:style>
          <p:txBody>
            <a:bodyPr/>
            <a:lstStyle/>
            <a:p>
              <a:endParaRPr lang="es-AR"/>
            </a:p>
          </p:txBody>
        </p:sp>
      </p:grpSp>
      <p:sp>
        <p:nvSpPr>
          <p:cNvPr id="222216" name="Text Box 8"/>
          <p:cNvSpPr txBox="1">
            <a:spLocks noChangeArrowheads="1"/>
          </p:cNvSpPr>
          <p:nvPr/>
        </p:nvSpPr>
        <p:spPr bwMode="auto">
          <a:xfrm>
            <a:off x="3048000" y="4876800"/>
            <a:ext cx="3200400" cy="769441"/>
          </a:xfrm>
          <a:prstGeom prst="rect">
            <a:avLst/>
          </a:prstGeom>
          <a:noFill/>
          <a:ln w="9525">
            <a:noFill/>
            <a:miter lim="800000"/>
            <a:headEnd/>
            <a:tailEnd/>
          </a:ln>
          <a:effectLst/>
        </p:spPr>
        <p:txBody>
          <a:bodyPr wrap="square">
            <a:spAutoFit/>
          </a:bodyPr>
          <a:lstStyle/>
          <a:p>
            <a:r>
              <a:rPr lang="es-ES_tradnl" sz="4400" b="1" dirty="0" smtClean="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j-lt"/>
              </a:rPr>
              <a:t>Constitución</a:t>
            </a:r>
            <a:endParaRPr lang="es-ES_tradnl" sz="44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effectLst>
              <a:latin typeface="+mj-lt"/>
            </a:endParaRPr>
          </a:p>
        </p:txBody>
      </p:sp>
      <p:sp>
        <p:nvSpPr>
          <p:cNvPr id="222217" name="Text Box 9"/>
          <p:cNvSpPr txBox="1">
            <a:spLocks noChangeArrowheads="1"/>
          </p:cNvSpPr>
          <p:nvPr/>
        </p:nvSpPr>
        <p:spPr bwMode="auto">
          <a:xfrm>
            <a:off x="3810000" y="2590800"/>
            <a:ext cx="1752600" cy="830997"/>
          </a:xfrm>
          <a:prstGeom prst="rect">
            <a:avLst/>
          </a:prstGeom>
          <a:noFill/>
          <a:ln w="9525">
            <a:noFill/>
            <a:miter lim="800000"/>
            <a:headEnd/>
            <a:tailEnd/>
          </a:ln>
          <a:effectLst/>
        </p:spPr>
        <p:txBody>
          <a:bodyPr wrap="square">
            <a:spAutoFit/>
          </a:bodyPr>
          <a:lstStyle/>
          <a:p>
            <a:r>
              <a:rPr lang="es-ES_tradnl" sz="4800" b="1"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Leyes</a:t>
            </a:r>
            <a:endParaRPr lang="es-ES_tradnl" sz="48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endParaRPr>
          </a:p>
        </p:txBody>
      </p:sp>
      <p:sp>
        <p:nvSpPr>
          <p:cNvPr id="222218" name="Text Box 10"/>
          <p:cNvSpPr txBox="1">
            <a:spLocks noChangeArrowheads="1"/>
          </p:cNvSpPr>
          <p:nvPr/>
        </p:nvSpPr>
        <p:spPr bwMode="auto">
          <a:xfrm>
            <a:off x="3200400" y="1447800"/>
            <a:ext cx="3846063" cy="646331"/>
          </a:xfrm>
          <a:prstGeom prst="rect">
            <a:avLst/>
          </a:prstGeom>
          <a:noFill/>
          <a:ln w="9525">
            <a:noFill/>
            <a:miter lim="800000"/>
            <a:headEnd/>
            <a:tailEnd/>
          </a:ln>
          <a:effectLst/>
        </p:spPr>
        <p:txBody>
          <a:bodyPr wrap="square">
            <a:spAutoFit/>
          </a:bodyPr>
          <a:lstStyle/>
          <a:p>
            <a:r>
              <a:rPr lang="es-ES_tradnl" sz="36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R</a:t>
            </a:r>
            <a:r>
              <a:rPr lang="es-ES_tradnl" sz="3600" b="1"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eglamentos</a:t>
            </a:r>
            <a:endParaRPr lang="es-ES_tradnl" sz="36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endParaRPr>
          </a:p>
        </p:txBody>
      </p:sp>
      <p:sp>
        <p:nvSpPr>
          <p:cNvPr id="13" name="12 CuadroTexto"/>
          <p:cNvSpPr txBox="1"/>
          <p:nvPr/>
        </p:nvSpPr>
        <p:spPr>
          <a:xfrm>
            <a:off x="3429000" y="5638800"/>
            <a:ext cx="2438400" cy="954107"/>
          </a:xfrm>
          <a:prstGeom prst="rect">
            <a:avLst/>
          </a:prstGeom>
          <a:noFill/>
        </p:spPr>
        <p:txBody>
          <a:bodyPr wrap="square" rtlCol="0">
            <a:spAutoFit/>
          </a:bodyPr>
          <a:lstStyle/>
          <a:p>
            <a:pPr algn="ctr"/>
            <a:r>
              <a:rPr lang="es-AR" sz="2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DIGNIDAD DE</a:t>
            </a:r>
          </a:p>
          <a:p>
            <a:pPr algn="ctr"/>
            <a:r>
              <a:rPr lang="es-AR" sz="2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rPr>
              <a:t>LA PERSONA</a:t>
            </a:r>
            <a:endParaRPr lang="es-AR" sz="28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j-lt"/>
            </a:endParaRPr>
          </a:p>
        </p:txBody>
      </p:sp>
      <p:sp>
        <p:nvSpPr>
          <p:cNvPr id="18" name="Text Box 9"/>
          <p:cNvSpPr txBox="1">
            <a:spLocks noChangeArrowheads="1"/>
          </p:cNvSpPr>
          <p:nvPr/>
        </p:nvSpPr>
        <p:spPr bwMode="auto">
          <a:xfrm>
            <a:off x="3352800" y="3657600"/>
            <a:ext cx="2362200" cy="830997"/>
          </a:xfrm>
          <a:prstGeom prst="rect">
            <a:avLst/>
          </a:prstGeom>
          <a:noFill/>
          <a:ln w="9525">
            <a:noFill/>
            <a:miter lim="800000"/>
            <a:headEnd/>
            <a:tailEnd/>
          </a:ln>
          <a:effectLst/>
        </p:spPr>
        <p:txBody>
          <a:bodyPr wrap="square">
            <a:spAutoFit/>
          </a:bodyPr>
          <a:lstStyle/>
          <a:p>
            <a:r>
              <a:rPr lang="es-ES_tradnl" sz="48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T</a:t>
            </a:r>
            <a:r>
              <a:rPr lang="es-ES_tradnl" sz="4800" b="1" dirty="0" smtClean="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rPr>
              <a:t>ratados</a:t>
            </a:r>
            <a:endParaRPr lang="es-ES_tradnl" sz="4800" b="1" dirty="0">
              <a:ln w="10160">
                <a:solidFill>
                  <a:schemeClr val="accent1"/>
                </a:solidFill>
                <a:prstDash val="solid"/>
              </a:ln>
              <a:solidFill>
                <a:srgbClr val="FFFFFF"/>
              </a:solidFill>
              <a:effectLst>
                <a:outerShdw blurRad="50800" dist="38100" dir="2700000" algn="tl" rotWithShape="0">
                  <a:prstClr val="black">
                    <a:alpha val="40000"/>
                  </a:prstClr>
                </a:outerShdw>
              </a:effectLst>
              <a:latin typeface="+mj-lt"/>
            </a:endParaRPr>
          </a:p>
        </p:txBody>
      </p:sp>
      <p:sp>
        <p:nvSpPr>
          <p:cNvPr id="19" name="18 CuadroTexto"/>
          <p:cNvSpPr txBox="1"/>
          <p:nvPr/>
        </p:nvSpPr>
        <p:spPr>
          <a:xfrm>
            <a:off x="3352800" y="4648200"/>
            <a:ext cx="2667000" cy="461665"/>
          </a:xfrm>
          <a:prstGeom prst="rect">
            <a:avLst/>
          </a:prstGeom>
          <a:noFill/>
        </p:spPr>
        <p:txBody>
          <a:bodyPr wrap="square" rtlCol="0">
            <a:spAutoFit/>
          </a:bodyPr>
          <a:lstStyle/>
          <a:p>
            <a:r>
              <a:rPr lang="es-A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Tratados de DDHH</a:t>
            </a:r>
            <a:endParaRPr lang="es-A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2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222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2222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2222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2210" grpId="0" autoUpdateAnimBg="0"/>
      <p:bldP spid="222216" grpId="0" autoUpdateAnimBg="0"/>
      <p:bldP spid="222217" grpId="0" autoUpdateAnimBg="0"/>
      <p:bldP spid="222218" grpId="0" autoUpdateAnimBg="0"/>
      <p:bldP spid="13" grpId="0"/>
      <p:bldP spid="18" grpId="0" autoUpdateAnimBg="0"/>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Declaración de los Derechos del Hombre y del Ciudadano 1789</a:t>
            </a:r>
            <a:endParaRPr lang="es-AR" dirty="0"/>
          </a:p>
        </p:txBody>
      </p:sp>
      <p:sp>
        <p:nvSpPr>
          <p:cNvPr id="3" name="2 Marcador de contenido"/>
          <p:cNvSpPr>
            <a:spLocks noGrp="1"/>
          </p:cNvSpPr>
          <p:nvPr>
            <p:ph idx="1"/>
          </p:nvPr>
        </p:nvSpPr>
        <p:spPr/>
        <p:txBody>
          <a:bodyPr/>
          <a:lstStyle/>
          <a:p>
            <a:r>
              <a:rPr lang="es-AR" sz="2400" i="1" dirty="0" smtClean="0"/>
              <a:t>“….</a:t>
            </a:r>
            <a:r>
              <a:rPr lang="es-AR" sz="2400" i="1" dirty="0" err="1" smtClean="0"/>
              <a:t>considérant</a:t>
            </a:r>
            <a:r>
              <a:rPr lang="es-AR" sz="2400" i="1" dirty="0" smtClean="0"/>
              <a:t> que </a:t>
            </a:r>
            <a:r>
              <a:rPr lang="es-AR" sz="2400" i="1" dirty="0" err="1" smtClean="0"/>
              <a:t>l’ignorance</a:t>
            </a:r>
            <a:r>
              <a:rPr lang="es-AR" sz="2400" i="1" dirty="0" smtClean="0"/>
              <a:t>, </a:t>
            </a:r>
            <a:r>
              <a:rPr lang="es-AR" sz="2400" i="1" dirty="0" err="1" smtClean="0"/>
              <a:t>l’oubli</a:t>
            </a:r>
            <a:r>
              <a:rPr lang="es-AR" sz="2400" i="1" dirty="0" smtClean="0"/>
              <a:t> </a:t>
            </a:r>
            <a:r>
              <a:rPr lang="es-AR" sz="2400" i="1" dirty="0" err="1" smtClean="0"/>
              <a:t>ou</a:t>
            </a:r>
            <a:r>
              <a:rPr lang="es-AR" sz="2400" i="1" dirty="0" smtClean="0"/>
              <a:t> le </a:t>
            </a:r>
            <a:r>
              <a:rPr lang="es-AR" sz="2400" i="1" dirty="0" err="1" smtClean="0"/>
              <a:t>mépris</a:t>
            </a:r>
            <a:r>
              <a:rPr lang="es-AR" sz="2400" i="1" dirty="0" smtClean="0"/>
              <a:t> des </a:t>
            </a:r>
            <a:r>
              <a:rPr lang="es-AR" sz="2400" i="1" dirty="0" err="1" smtClean="0"/>
              <a:t>droits</a:t>
            </a:r>
            <a:r>
              <a:rPr lang="es-AR" sz="2400" i="1" dirty="0" smtClean="0"/>
              <a:t> de </a:t>
            </a:r>
            <a:r>
              <a:rPr lang="es-AR" sz="2400" i="1" dirty="0" err="1" smtClean="0"/>
              <a:t>l’homme</a:t>
            </a:r>
            <a:r>
              <a:rPr lang="es-AR" sz="2400" i="1" dirty="0" smtClean="0"/>
              <a:t> son les </a:t>
            </a:r>
            <a:r>
              <a:rPr lang="es-AR" sz="2400" i="1" dirty="0" err="1" smtClean="0"/>
              <a:t>seules</a:t>
            </a:r>
            <a:r>
              <a:rPr lang="es-AR" sz="2400" i="1" dirty="0" smtClean="0"/>
              <a:t> causes des </a:t>
            </a:r>
            <a:r>
              <a:rPr lang="es-AR" sz="2400" i="1" dirty="0" err="1" smtClean="0"/>
              <a:t>malheurs</a:t>
            </a:r>
            <a:r>
              <a:rPr lang="es-AR" sz="2400" i="1" dirty="0" smtClean="0"/>
              <a:t> </a:t>
            </a:r>
            <a:r>
              <a:rPr lang="es-AR" sz="2400" i="1" dirty="0" err="1" smtClean="0"/>
              <a:t>public</a:t>
            </a:r>
            <a:r>
              <a:rPr lang="es-AR" sz="2400" i="1" dirty="0" smtClean="0"/>
              <a:t> et de la </a:t>
            </a:r>
            <a:r>
              <a:rPr lang="es-AR" sz="2400" i="1" dirty="0" err="1" smtClean="0"/>
              <a:t>corruption</a:t>
            </a:r>
            <a:r>
              <a:rPr lang="es-AR" sz="2400" i="1" dirty="0" smtClean="0"/>
              <a:t> des </a:t>
            </a:r>
            <a:r>
              <a:rPr lang="es-AR" sz="2400" i="1" dirty="0" err="1" smtClean="0"/>
              <a:t>gouvernements</a:t>
            </a:r>
            <a:r>
              <a:rPr lang="es-AR" sz="2400" i="1" dirty="0" smtClean="0"/>
              <a:t>, </a:t>
            </a:r>
            <a:r>
              <a:rPr lang="es-AR" sz="2400" i="1" dirty="0" err="1" smtClean="0"/>
              <a:t>ont</a:t>
            </a:r>
            <a:r>
              <a:rPr lang="es-AR" sz="2400" i="1" dirty="0" smtClean="0"/>
              <a:t> </a:t>
            </a:r>
            <a:r>
              <a:rPr lang="es-AR" sz="2400" i="1" dirty="0" err="1" smtClean="0"/>
              <a:t>résolu</a:t>
            </a:r>
            <a:r>
              <a:rPr lang="es-AR" sz="2400" i="1" dirty="0" smtClean="0"/>
              <a:t> </a:t>
            </a:r>
            <a:r>
              <a:rPr lang="es-AR" sz="2400" i="1" dirty="0" err="1" smtClean="0"/>
              <a:t>d’exposer</a:t>
            </a:r>
            <a:r>
              <a:rPr lang="es-AR" sz="2400" i="1" dirty="0" smtClean="0"/>
              <a:t>, </a:t>
            </a:r>
            <a:r>
              <a:rPr lang="es-AR" sz="2400" i="1" dirty="0" err="1" smtClean="0"/>
              <a:t>dans</a:t>
            </a:r>
            <a:r>
              <a:rPr lang="es-AR" sz="2400" i="1" dirty="0" smtClean="0"/>
              <a:t> une </a:t>
            </a:r>
            <a:r>
              <a:rPr lang="es-AR" sz="2400" i="1" dirty="0" err="1" smtClean="0"/>
              <a:t>déclaration</a:t>
            </a:r>
            <a:r>
              <a:rPr lang="es-AR" sz="2400" i="1" dirty="0" smtClean="0"/>
              <a:t> </a:t>
            </a:r>
            <a:r>
              <a:rPr lang="es-AR" sz="2400" i="1" dirty="0" err="1" smtClean="0"/>
              <a:t>solennelle</a:t>
            </a:r>
            <a:r>
              <a:rPr lang="es-AR" sz="2400" i="1" dirty="0" smtClean="0"/>
              <a:t>, </a:t>
            </a:r>
            <a:r>
              <a:rPr lang="es-AR" sz="2400" b="1" i="1" dirty="0" smtClean="0"/>
              <a:t>les </a:t>
            </a:r>
            <a:r>
              <a:rPr lang="es-AR" sz="2400" b="1" i="1" dirty="0" err="1" smtClean="0"/>
              <a:t>droits</a:t>
            </a:r>
            <a:r>
              <a:rPr lang="es-AR" sz="2400" b="1" i="1" dirty="0" smtClean="0"/>
              <a:t> </a:t>
            </a:r>
            <a:r>
              <a:rPr lang="es-AR" sz="2400" b="1" i="1" dirty="0" err="1" smtClean="0"/>
              <a:t>naturels</a:t>
            </a:r>
            <a:r>
              <a:rPr lang="es-AR" sz="2400" b="1" i="1" dirty="0" smtClean="0"/>
              <a:t>, </a:t>
            </a:r>
            <a:r>
              <a:rPr lang="es-AR" sz="2400" b="1" i="1" dirty="0" err="1" smtClean="0"/>
              <a:t>inaliénables</a:t>
            </a:r>
            <a:r>
              <a:rPr lang="es-AR" sz="2400" b="1" i="1" dirty="0" smtClean="0"/>
              <a:t> et </a:t>
            </a:r>
            <a:r>
              <a:rPr lang="es-AR" sz="2400" b="1" i="1" dirty="0" err="1" smtClean="0"/>
              <a:t>sacrés</a:t>
            </a:r>
            <a:r>
              <a:rPr lang="es-AR" sz="2400" b="1" i="1" dirty="0" smtClean="0"/>
              <a:t> de </a:t>
            </a:r>
            <a:r>
              <a:rPr lang="es-AR" sz="2400" b="1" i="1" dirty="0" err="1" smtClean="0"/>
              <a:t>l’homme</a:t>
            </a:r>
            <a:r>
              <a:rPr lang="es-AR" sz="2400" i="1" dirty="0" smtClean="0"/>
              <a:t>…”</a:t>
            </a:r>
          </a:p>
          <a:p>
            <a:r>
              <a:rPr lang="es-AR" sz="2400" i="1" dirty="0" smtClean="0"/>
              <a:t>Art. 1: “Les </a:t>
            </a:r>
            <a:r>
              <a:rPr lang="es-AR" sz="2400" i="1" dirty="0" err="1" smtClean="0"/>
              <a:t>hommes</a:t>
            </a:r>
            <a:r>
              <a:rPr lang="es-AR" sz="2400" i="1" dirty="0" smtClean="0"/>
              <a:t> </a:t>
            </a:r>
            <a:r>
              <a:rPr lang="es-AR" sz="2400" i="1" dirty="0" err="1" smtClean="0"/>
              <a:t>naissent</a:t>
            </a:r>
            <a:r>
              <a:rPr lang="es-AR" sz="2400" i="1" dirty="0" smtClean="0"/>
              <a:t> et </a:t>
            </a:r>
            <a:r>
              <a:rPr lang="es-AR" sz="2400" i="1" dirty="0" err="1" smtClean="0"/>
              <a:t>demeurent</a:t>
            </a:r>
            <a:r>
              <a:rPr lang="es-AR" sz="2400" i="1" dirty="0" smtClean="0"/>
              <a:t> libres et </a:t>
            </a:r>
            <a:r>
              <a:rPr lang="es-AR" sz="2400" i="1" dirty="0" err="1" smtClean="0"/>
              <a:t>égaux</a:t>
            </a:r>
            <a:r>
              <a:rPr lang="es-AR" sz="2400" i="1" dirty="0" smtClean="0"/>
              <a:t> en </a:t>
            </a:r>
            <a:r>
              <a:rPr lang="es-AR" sz="2400" i="1" dirty="0" err="1" smtClean="0"/>
              <a:t>droits</a:t>
            </a:r>
            <a:r>
              <a:rPr lang="es-AR" sz="2400" i="1" dirty="0" smtClean="0"/>
              <a:t>”…</a:t>
            </a:r>
          </a:p>
          <a:p>
            <a:r>
              <a:rPr lang="es-AR" sz="2400" i="1" dirty="0" smtClean="0"/>
              <a:t>Art. 2: “Le </a:t>
            </a:r>
            <a:r>
              <a:rPr lang="es-AR" sz="2400" i="1" dirty="0" err="1" smtClean="0"/>
              <a:t>but</a:t>
            </a:r>
            <a:r>
              <a:rPr lang="es-AR" sz="2400" i="1" dirty="0" smtClean="0"/>
              <a:t> de </a:t>
            </a:r>
            <a:r>
              <a:rPr lang="es-AR" sz="2400" i="1" dirty="0" err="1" smtClean="0"/>
              <a:t>tout</a:t>
            </a:r>
            <a:r>
              <a:rPr lang="es-AR" sz="2400" i="1" dirty="0" smtClean="0"/>
              <a:t> </a:t>
            </a:r>
            <a:r>
              <a:rPr lang="es-AR" sz="2400" i="1" dirty="0" err="1" smtClean="0"/>
              <a:t>association</a:t>
            </a:r>
            <a:r>
              <a:rPr lang="es-AR" sz="2400" i="1" dirty="0" smtClean="0"/>
              <a:t> </a:t>
            </a:r>
            <a:r>
              <a:rPr lang="es-AR" sz="2400" i="1" dirty="0" err="1" smtClean="0"/>
              <a:t>politique</a:t>
            </a:r>
            <a:r>
              <a:rPr lang="es-AR" sz="2400" i="1" dirty="0" smtClean="0"/>
              <a:t> </a:t>
            </a:r>
            <a:r>
              <a:rPr lang="es-AR" sz="2400" i="1" dirty="0" err="1" smtClean="0"/>
              <a:t>est</a:t>
            </a:r>
            <a:r>
              <a:rPr lang="es-AR" sz="2400" i="1" dirty="0" smtClean="0"/>
              <a:t> la </a:t>
            </a:r>
            <a:r>
              <a:rPr lang="es-AR" sz="2400" i="1" dirty="0" err="1" smtClean="0"/>
              <a:t>conservation</a:t>
            </a:r>
            <a:r>
              <a:rPr lang="es-AR" sz="2400" i="1" dirty="0" smtClean="0"/>
              <a:t> des</a:t>
            </a:r>
            <a:r>
              <a:rPr lang="es-AR" sz="2400" b="1" i="1" dirty="0" smtClean="0"/>
              <a:t> </a:t>
            </a:r>
            <a:r>
              <a:rPr lang="es-AR" sz="2400" b="1" i="1" dirty="0" err="1" smtClean="0"/>
              <a:t>droits</a:t>
            </a:r>
            <a:r>
              <a:rPr lang="es-AR" sz="2400" b="1" i="1" dirty="0" smtClean="0"/>
              <a:t> </a:t>
            </a:r>
            <a:r>
              <a:rPr lang="es-AR" sz="2400" b="1" i="1" dirty="0" err="1" smtClean="0"/>
              <a:t>naturels</a:t>
            </a:r>
            <a:r>
              <a:rPr lang="es-AR" sz="2400" b="1" i="1" dirty="0" smtClean="0"/>
              <a:t> et imprescriptibles de </a:t>
            </a:r>
            <a:r>
              <a:rPr lang="es-AR" sz="2400" b="1" i="1" dirty="0" err="1" smtClean="0"/>
              <a:t>l’homme</a:t>
            </a:r>
            <a:r>
              <a:rPr lang="es-AR" sz="2400" i="1" dirty="0" smtClean="0"/>
              <a:t>”</a:t>
            </a:r>
            <a:endParaRPr lang="es-AR"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 y="443936"/>
            <a:ext cx="8077200" cy="6888039"/>
          </a:xfrm>
          <a:prstGeom prst="rect">
            <a:avLst/>
          </a:prstGeom>
        </p:spPr>
        <p:txBody>
          <a:bodyPr wrap="square">
            <a:spAutoFit/>
          </a:bodyPr>
          <a:lstStyle/>
          <a:p>
            <a:pPr marL="342900" lvl="0" indent="-342900">
              <a:spcBef>
                <a:spcPct val="20000"/>
              </a:spcBef>
            </a:pPr>
            <a:r>
              <a:rPr lang="es-ES" sz="3200" b="1" dirty="0" err="1" smtClean="0">
                <a:solidFill>
                  <a:prstClr val="black"/>
                </a:solidFill>
                <a:latin typeface="Calibri"/>
                <a:cs typeface="+mn-cs"/>
              </a:rPr>
              <a:t>Iusnaturalismo</a:t>
            </a:r>
            <a:endParaRPr lang="es-ES" sz="3200" b="1" dirty="0" smtClean="0">
              <a:solidFill>
                <a:prstClr val="black"/>
              </a:solidFill>
              <a:latin typeface="Calibri"/>
              <a:cs typeface="+mn-cs"/>
            </a:endParaRPr>
          </a:p>
          <a:p>
            <a:pPr marL="342900" lvl="0" indent="-342900">
              <a:spcBef>
                <a:spcPct val="20000"/>
              </a:spcBef>
            </a:pPr>
            <a:endParaRPr lang="en-GB" sz="3200" dirty="0" smtClean="0">
              <a:solidFill>
                <a:prstClr val="black"/>
              </a:solidFill>
              <a:latin typeface="Calibri"/>
              <a:cs typeface="+mn-cs"/>
            </a:endParaRPr>
          </a:p>
          <a:p>
            <a:pPr marL="514350" indent="-514350" fontAlgn="auto">
              <a:lnSpc>
                <a:spcPct val="80000"/>
              </a:lnSpc>
              <a:spcBef>
                <a:spcPct val="20000"/>
              </a:spcBef>
              <a:spcAft>
                <a:spcPts val="0"/>
              </a:spcAft>
              <a:buAutoNum type="alphaLcParenR"/>
              <a:defRPr/>
            </a:pPr>
            <a:r>
              <a:rPr lang="es-ES" sz="2800" dirty="0" smtClean="0">
                <a:solidFill>
                  <a:prstClr val="black"/>
                </a:solidFill>
                <a:latin typeface="Calibri"/>
                <a:cs typeface="+mn-cs"/>
              </a:rPr>
              <a:t>Baja Edad Media: </a:t>
            </a:r>
            <a:r>
              <a:rPr lang="en-GB" sz="2400" dirty="0" err="1" smtClean="0">
                <a:solidFill>
                  <a:prstClr val="black"/>
                </a:solidFill>
                <a:latin typeface="Calibri"/>
                <a:cs typeface="+mn-cs"/>
              </a:rPr>
              <a:t>Derecho</a:t>
            </a:r>
            <a:r>
              <a:rPr lang="en-GB" sz="2400" dirty="0" smtClean="0">
                <a:solidFill>
                  <a:prstClr val="black"/>
                </a:solidFill>
                <a:latin typeface="Calibri"/>
                <a:cs typeface="+mn-cs"/>
              </a:rPr>
              <a:t> Natural.</a:t>
            </a:r>
          </a:p>
          <a:p>
            <a:pPr marL="514350" indent="-514350" fontAlgn="auto">
              <a:lnSpc>
                <a:spcPct val="80000"/>
              </a:lnSpc>
              <a:spcBef>
                <a:spcPct val="20000"/>
              </a:spcBef>
              <a:spcAft>
                <a:spcPts val="0"/>
              </a:spcAft>
              <a:defRPr/>
            </a:pPr>
            <a:r>
              <a:rPr lang="en-GB" sz="2400" dirty="0" smtClean="0">
                <a:solidFill>
                  <a:prstClr val="black"/>
                </a:solidFill>
                <a:latin typeface="Calibri"/>
                <a:cs typeface="+mn-cs"/>
              </a:rPr>
              <a:t>	 </a:t>
            </a:r>
            <a:r>
              <a:rPr lang="es-ES" sz="2400" dirty="0" smtClean="0">
                <a:solidFill>
                  <a:prstClr val="black"/>
                </a:solidFill>
                <a:latin typeface="Calibri"/>
                <a:cs typeface="+mn-cs"/>
              </a:rPr>
              <a:t>Tomás de Aquino: “</a:t>
            </a:r>
            <a:r>
              <a:rPr lang="es-ES" sz="2400" i="1" dirty="0" err="1" smtClean="0">
                <a:solidFill>
                  <a:prstClr val="black"/>
                </a:solidFill>
                <a:latin typeface="Calibri"/>
                <a:cs typeface="+mn-cs"/>
              </a:rPr>
              <a:t>Alio</a:t>
            </a:r>
            <a:r>
              <a:rPr lang="es-ES" sz="2400" i="1" dirty="0" smtClean="0">
                <a:solidFill>
                  <a:prstClr val="black"/>
                </a:solidFill>
                <a:latin typeface="Calibri"/>
                <a:cs typeface="+mn-cs"/>
              </a:rPr>
              <a:t> modo </a:t>
            </a:r>
            <a:r>
              <a:rPr lang="es-ES" sz="2400" i="1" dirty="0" err="1" smtClean="0">
                <a:solidFill>
                  <a:prstClr val="black"/>
                </a:solidFill>
                <a:latin typeface="Calibri"/>
                <a:cs typeface="+mn-cs"/>
              </a:rPr>
              <a:t>leges</a:t>
            </a:r>
            <a:r>
              <a:rPr lang="es-ES" sz="2400" i="1" dirty="0" smtClean="0">
                <a:solidFill>
                  <a:prstClr val="black"/>
                </a:solidFill>
                <a:latin typeface="Calibri"/>
                <a:cs typeface="+mn-cs"/>
              </a:rPr>
              <a:t> </a:t>
            </a:r>
            <a:r>
              <a:rPr lang="es-ES" sz="2400" i="1" dirty="0" err="1" smtClean="0">
                <a:solidFill>
                  <a:prstClr val="black"/>
                </a:solidFill>
                <a:latin typeface="Calibri"/>
                <a:cs typeface="+mn-cs"/>
              </a:rPr>
              <a:t>possunt</a:t>
            </a:r>
            <a:r>
              <a:rPr lang="es-ES" sz="2400" i="1" dirty="0" smtClean="0">
                <a:solidFill>
                  <a:prstClr val="black"/>
                </a:solidFill>
                <a:latin typeface="Calibri"/>
                <a:cs typeface="+mn-cs"/>
              </a:rPr>
              <a:t> </a:t>
            </a:r>
            <a:r>
              <a:rPr lang="es-ES" sz="2400" i="1" dirty="0" err="1" smtClean="0">
                <a:solidFill>
                  <a:prstClr val="black"/>
                </a:solidFill>
                <a:latin typeface="Calibri"/>
                <a:cs typeface="+mn-cs"/>
              </a:rPr>
              <a:t>esse</a:t>
            </a:r>
            <a:r>
              <a:rPr lang="es-ES" sz="2400" i="1" dirty="0" smtClean="0">
                <a:solidFill>
                  <a:prstClr val="black"/>
                </a:solidFill>
                <a:latin typeface="Calibri"/>
                <a:cs typeface="+mn-cs"/>
              </a:rPr>
              <a:t> </a:t>
            </a:r>
            <a:r>
              <a:rPr lang="es-ES" sz="2400" i="1" dirty="0" err="1" smtClean="0">
                <a:solidFill>
                  <a:prstClr val="black"/>
                </a:solidFill>
                <a:latin typeface="Calibri"/>
                <a:cs typeface="+mn-cs"/>
              </a:rPr>
              <a:t>injustae</a:t>
            </a:r>
            <a:r>
              <a:rPr lang="es-ES" sz="2400" i="1" dirty="0" smtClean="0">
                <a:solidFill>
                  <a:prstClr val="black"/>
                </a:solidFill>
                <a:latin typeface="Calibri"/>
                <a:cs typeface="+mn-cs"/>
              </a:rPr>
              <a:t> per </a:t>
            </a:r>
            <a:r>
              <a:rPr lang="es-ES" sz="2400" i="1" dirty="0" err="1" smtClean="0">
                <a:solidFill>
                  <a:prstClr val="black"/>
                </a:solidFill>
                <a:latin typeface="Calibri"/>
                <a:cs typeface="+mn-cs"/>
              </a:rPr>
              <a:t>contrarietatem</a:t>
            </a:r>
            <a:r>
              <a:rPr lang="es-ES" sz="2400" i="1" dirty="0" smtClean="0">
                <a:solidFill>
                  <a:prstClr val="black"/>
                </a:solidFill>
                <a:latin typeface="Calibri"/>
                <a:cs typeface="+mn-cs"/>
              </a:rPr>
              <a:t> ad </a:t>
            </a:r>
            <a:r>
              <a:rPr lang="es-ES" sz="2400" b="1" i="1" dirty="0" err="1" smtClean="0">
                <a:solidFill>
                  <a:prstClr val="black"/>
                </a:solidFill>
                <a:latin typeface="Calibri"/>
                <a:cs typeface="+mn-cs"/>
              </a:rPr>
              <a:t>bonum</a:t>
            </a:r>
            <a:r>
              <a:rPr lang="es-ES" sz="2400" b="1" i="1" dirty="0" smtClean="0">
                <a:solidFill>
                  <a:prstClr val="black"/>
                </a:solidFill>
                <a:latin typeface="Calibri"/>
                <a:cs typeface="+mn-cs"/>
              </a:rPr>
              <a:t> </a:t>
            </a:r>
            <a:r>
              <a:rPr lang="es-ES" sz="2400" b="1" i="1" dirty="0" err="1" smtClean="0">
                <a:solidFill>
                  <a:prstClr val="black"/>
                </a:solidFill>
                <a:latin typeface="Calibri"/>
                <a:cs typeface="+mn-cs"/>
              </a:rPr>
              <a:t>divinum</a:t>
            </a:r>
            <a:r>
              <a:rPr lang="es-ES" sz="2400" i="1" dirty="0" smtClean="0">
                <a:solidFill>
                  <a:prstClr val="black"/>
                </a:solidFill>
                <a:latin typeface="Calibri"/>
                <a:cs typeface="+mn-cs"/>
              </a:rPr>
              <a:t>, et tales </a:t>
            </a:r>
            <a:r>
              <a:rPr lang="es-ES" sz="2400" i="1" dirty="0" err="1" smtClean="0">
                <a:solidFill>
                  <a:srgbClr val="FF0000"/>
                </a:solidFill>
                <a:latin typeface="Calibri"/>
                <a:cs typeface="+mn-cs"/>
              </a:rPr>
              <a:t>leges</a:t>
            </a:r>
            <a:r>
              <a:rPr lang="es-ES" sz="2400" i="1" dirty="0" smtClean="0">
                <a:solidFill>
                  <a:srgbClr val="FF0000"/>
                </a:solidFill>
                <a:latin typeface="Calibri"/>
                <a:cs typeface="+mn-cs"/>
              </a:rPr>
              <a:t> </a:t>
            </a:r>
            <a:r>
              <a:rPr lang="es-ES" sz="2400" i="1" dirty="0" err="1" smtClean="0">
                <a:solidFill>
                  <a:srgbClr val="FF0000"/>
                </a:solidFill>
                <a:latin typeface="Calibri"/>
                <a:cs typeface="+mn-cs"/>
              </a:rPr>
              <a:t>nullo</a:t>
            </a:r>
            <a:r>
              <a:rPr lang="es-ES" sz="2400" i="1" dirty="0" smtClean="0">
                <a:solidFill>
                  <a:srgbClr val="FF0000"/>
                </a:solidFill>
                <a:latin typeface="Calibri"/>
                <a:cs typeface="+mn-cs"/>
              </a:rPr>
              <a:t> </a:t>
            </a:r>
            <a:r>
              <a:rPr lang="es-ES" sz="2400" i="1" dirty="0" err="1" smtClean="0">
                <a:solidFill>
                  <a:srgbClr val="FF0000"/>
                </a:solidFill>
                <a:latin typeface="Calibri"/>
                <a:cs typeface="+mn-cs"/>
              </a:rPr>
              <a:t>licet</a:t>
            </a:r>
            <a:r>
              <a:rPr lang="es-ES" sz="2400" i="1" dirty="0" smtClean="0">
                <a:solidFill>
                  <a:srgbClr val="FF0000"/>
                </a:solidFill>
                <a:latin typeface="Calibri"/>
                <a:cs typeface="+mn-cs"/>
              </a:rPr>
              <a:t> observare</a:t>
            </a:r>
            <a:r>
              <a:rPr lang="es-ES" sz="2400" i="1" dirty="0" smtClean="0">
                <a:solidFill>
                  <a:prstClr val="black"/>
                </a:solidFill>
                <a:latin typeface="Calibri"/>
                <a:cs typeface="+mn-cs"/>
              </a:rPr>
              <a:t>”  (S.T., I, II, q. 96, art. 4). “Et ideo si </a:t>
            </a:r>
            <a:r>
              <a:rPr lang="es-ES" sz="2400" i="1" dirty="0" err="1" smtClean="0">
                <a:solidFill>
                  <a:prstClr val="black"/>
                </a:solidFill>
                <a:latin typeface="Calibri"/>
                <a:cs typeface="+mn-cs"/>
              </a:rPr>
              <a:t>scriptura</a:t>
            </a:r>
            <a:r>
              <a:rPr lang="es-ES" sz="2400" i="1" dirty="0" smtClean="0">
                <a:solidFill>
                  <a:prstClr val="black"/>
                </a:solidFill>
                <a:latin typeface="Calibri"/>
                <a:cs typeface="+mn-cs"/>
              </a:rPr>
              <a:t> </a:t>
            </a:r>
            <a:r>
              <a:rPr lang="es-ES" sz="2400" i="1" dirty="0" err="1" smtClean="0">
                <a:solidFill>
                  <a:prstClr val="black"/>
                </a:solidFill>
                <a:latin typeface="Calibri"/>
                <a:cs typeface="+mn-cs"/>
              </a:rPr>
              <a:t>legis</a:t>
            </a:r>
            <a:r>
              <a:rPr lang="es-ES" sz="2400" i="1" dirty="0" smtClean="0">
                <a:solidFill>
                  <a:prstClr val="black"/>
                </a:solidFill>
                <a:latin typeface="Calibri"/>
                <a:cs typeface="+mn-cs"/>
              </a:rPr>
              <a:t> </a:t>
            </a:r>
            <a:r>
              <a:rPr lang="es-ES" sz="2400" i="1" dirty="0" err="1" smtClean="0">
                <a:solidFill>
                  <a:prstClr val="black"/>
                </a:solidFill>
                <a:latin typeface="Calibri"/>
                <a:cs typeface="+mn-cs"/>
              </a:rPr>
              <a:t>continent</a:t>
            </a:r>
            <a:r>
              <a:rPr lang="es-ES" sz="2400" i="1" dirty="0" smtClean="0">
                <a:solidFill>
                  <a:prstClr val="black"/>
                </a:solidFill>
                <a:latin typeface="Calibri"/>
                <a:cs typeface="+mn-cs"/>
              </a:rPr>
              <a:t> </a:t>
            </a:r>
            <a:r>
              <a:rPr lang="es-ES" sz="2400" i="1" dirty="0" err="1" smtClean="0">
                <a:solidFill>
                  <a:prstClr val="black"/>
                </a:solidFill>
                <a:latin typeface="Calibri"/>
                <a:cs typeface="+mn-cs"/>
              </a:rPr>
              <a:t>aliquod</a:t>
            </a:r>
            <a:r>
              <a:rPr lang="es-ES" sz="2400" i="1" dirty="0" smtClean="0">
                <a:solidFill>
                  <a:prstClr val="black"/>
                </a:solidFill>
                <a:latin typeface="Calibri"/>
                <a:cs typeface="+mn-cs"/>
              </a:rPr>
              <a:t> contra </a:t>
            </a:r>
            <a:r>
              <a:rPr lang="es-ES" sz="2400" b="1" i="1" dirty="0" err="1" smtClean="0">
                <a:solidFill>
                  <a:prstClr val="black"/>
                </a:solidFill>
                <a:latin typeface="Calibri"/>
                <a:cs typeface="+mn-cs"/>
              </a:rPr>
              <a:t>ius</a:t>
            </a:r>
            <a:r>
              <a:rPr lang="es-ES" sz="2400" b="1" i="1" dirty="0" smtClean="0">
                <a:solidFill>
                  <a:prstClr val="black"/>
                </a:solidFill>
                <a:latin typeface="Calibri"/>
                <a:cs typeface="+mn-cs"/>
              </a:rPr>
              <a:t> </a:t>
            </a:r>
            <a:r>
              <a:rPr lang="es-ES" sz="2400" b="1" i="1" dirty="0" err="1" smtClean="0">
                <a:solidFill>
                  <a:prstClr val="black"/>
                </a:solidFill>
                <a:latin typeface="Calibri"/>
                <a:cs typeface="+mn-cs"/>
              </a:rPr>
              <a:t>naturae</a:t>
            </a:r>
            <a:r>
              <a:rPr lang="es-ES" sz="2400" b="1" i="1" dirty="0" smtClean="0">
                <a:solidFill>
                  <a:prstClr val="black"/>
                </a:solidFill>
                <a:latin typeface="Calibri"/>
                <a:cs typeface="+mn-cs"/>
              </a:rPr>
              <a:t> </a:t>
            </a:r>
            <a:r>
              <a:rPr lang="es-ES" sz="2400" i="1" dirty="0" smtClean="0">
                <a:solidFill>
                  <a:prstClr val="black"/>
                </a:solidFill>
                <a:latin typeface="Calibri"/>
                <a:cs typeface="+mn-cs"/>
              </a:rPr>
              <a:t>injusta </a:t>
            </a:r>
            <a:r>
              <a:rPr lang="es-ES" sz="2400" i="1" dirty="0" err="1" smtClean="0">
                <a:solidFill>
                  <a:prstClr val="black"/>
                </a:solidFill>
                <a:latin typeface="Calibri"/>
                <a:cs typeface="+mn-cs"/>
              </a:rPr>
              <a:t>est</a:t>
            </a:r>
            <a:r>
              <a:rPr lang="es-ES" sz="2400" i="1" dirty="0" smtClean="0">
                <a:solidFill>
                  <a:prstClr val="black"/>
                </a:solidFill>
                <a:latin typeface="Calibri"/>
                <a:cs typeface="+mn-cs"/>
              </a:rPr>
              <a:t>, </a:t>
            </a:r>
            <a:r>
              <a:rPr lang="es-ES" sz="2400" i="1" dirty="0" err="1" smtClean="0">
                <a:solidFill>
                  <a:srgbClr val="FF0000"/>
                </a:solidFill>
                <a:latin typeface="Calibri"/>
                <a:cs typeface="+mn-cs"/>
              </a:rPr>
              <a:t>nec</a:t>
            </a:r>
            <a:r>
              <a:rPr lang="es-ES" sz="2400" i="1" dirty="0" smtClean="0">
                <a:solidFill>
                  <a:srgbClr val="FF0000"/>
                </a:solidFill>
                <a:latin typeface="Calibri"/>
                <a:cs typeface="+mn-cs"/>
              </a:rPr>
              <a:t> </a:t>
            </a:r>
            <a:r>
              <a:rPr lang="es-ES" sz="2400" i="1" dirty="0" err="1" smtClean="0">
                <a:solidFill>
                  <a:srgbClr val="FF0000"/>
                </a:solidFill>
                <a:latin typeface="Calibri"/>
                <a:cs typeface="+mn-cs"/>
              </a:rPr>
              <a:t>habet</a:t>
            </a:r>
            <a:r>
              <a:rPr lang="es-ES" sz="2400" i="1" dirty="0" smtClean="0">
                <a:solidFill>
                  <a:srgbClr val="FF0000"/>
                </a:solidFill>
                <a:latin typeface="Calibri"/>
                <a:cs typeface="+mn-cs"/>
              </a:rPr>
              <a:t> </a:t>
            </a:r>
            <a:r>
              <a:rPr lang="es-ES" sz="2400" i="1" dirty="0" err="1" smtClean="0">
                <a:solidFill>
                  <a:srgbClr val="FF0000"/>
                </a:solidFill>
                <a:latin typeface="Calibri"/>
                <a:cs typeface="+mn-cs"/>
              </a:rPr>
              <a:t>vim</a:t>
            </a:r>
            <a:r>
              <a:rPr lang="es-ES" sz="2400" i="1" dirty="0" smtClean="0">
                <a:solidFill>
                  <a:srgbClr val="FF0000"/>
                </a:solidFill>
                <a:latin typeface="Calibri"/>
                <a:cs typeface="+mn-cs"/>
              </a:rPr>
              <a:t> </a:t>
            </a:r>
            <a:r>
              <a:rPr lang="es-ES" sz="2400" i="1" dirty="0" err="1" smtClean="0">
                <a:solidFill>
                  <a:srgbClr val="FF0000"/>
                </a:solidFill>
                <a:latin typeface="Calibri"/>
                <a:cs typeface="+mn-cs"/>
              </a:rPr>
              <a:t>obligandi</a:t>
            </a:r>
            <a:r>
              <a:rPr lang="es-ES" sz="2400" i="1" dirty="0" smtClean="0">
                <a:solidFill>
                  <a:prstClr val="black"/>
                </a:solidFill>
                <a:latin typeface="Calibri"/>
                <a:cs typeface="+mn-cs"/>
              </a:rPr>
              <a:t>” (S.T., II, II, q. 60, art. 5, ad. 1). </a:t>
            </a:r>
          </a:p>
          <a:p>
            <a:pPr marL="457200" indent="-457200" fontAlgn="auto">
              <a:lnSpc>
                <a:spcPct val="80000"/>
              </a:lnSpc>
              <a:spcBef>
                <a:spcPct val="20000"/>
              </a:spcBef>
              <a:spcAft>
                <a:spcPts val="0"/>
              </a:spcAft>
              <a:buAutoNum type="alphaLcParenR"/>
              <a:defRPr/>
            </a:pPr>
            <a:endParaRPr lang="es-ES" sz="2400" i="1" dirty="0" smtClean="0">
              <a:solidFill>
                <a:prstClr val="black"/>
              </a:solidFill>
              <a:latin typeface="Calibri"/>
              <a:cs typeface="+mn-cs"/>
            </a:endParaRPr>
          </a:p>
          <a:p>
            <a:pPr marL="342900" lvl="0" indent="-342900" fontAlgn="auto">
              <a:lnSpc>
                <a:spcPct val="80000"/>
              </a:lnSpc>
              <a:spcBef>
                <a:spcPct val="20000"/>
              </a:spcBef>
              <a:spcAft>
                <a:spcPts val="0"/>
              </a:spcAft>
              <a:defRPr/>
            </a:pPr>
            <a:r>
              <a:rPr lang="es-ES" sz="2800" dirty="0" smtClean="0">
                <a:solidFill>
                  <a:prstClr val="black"/>
                </a:solidFill>
                <a:latin typeface="Calibri"/>
                <a:cs typeface="+mn-cs"/>
              </a:rPr>
              <a:t>b) </a:t>
            </a:r>
            <a:r>
              <a:rPr lang="es-ES" sz="2800" dirty="0" err="1" smtClean="0">
                <a:solidFill>
                  <a:prstClr val="black"/>
                </a:solidFill>
                <a:latin typeface="Calibri"/>
                <a:cs typeface="+mn-cs"/>
              </a:rPr>
              <a:t>Vattel</a:t>
            </a:r>
            <a:r>
              <a:rPr lang="es-ES" sz="2800" dirty="0" smtClean="0">
                <a:solidFill>
                  <a:prstClr val="black"/>
                </a:solidFill>
                <a:latin typeface="Calibri"/>
                <a:cs typeface="+mn-cs"/>
              </a:rPr>
              <a:t> (1758): </a:t>
            </a:r>
            <a:r>
              <a:rPr lang="es-ES" sz="2400" dirty="0" smtClean="0">
                <a:solidFill>
                  <a:prstClr val="black"/>
                </a:solidFill>
                <a:latin typeface="Calibri"/>
                <a:cs typeface="+mn-cs"/>
              </a:rPr>
              <a:t>“La Constitución y las leyes fundamentales son el plan sobre el cual la nación ha resuelto trabajar para su felicidad: la ejecución queda confiada al príncipe… El príncipe es en virtud de ese poder –el príncipe recibe su autoridad de la nación– el guardián, el defensor de las fundamentales. Y si queda obligado a reprimir cualquiera que ose violarlas ¿Cómo podría él mismo despreciarlas?” (</a:t>
            </a:r>
            <a:r>
              <a:rPr lang="es-ES" sz="2400" i="1" dirty="0" smtClean="0">
                <a:solidFill>
                  <a:prstClr val="black"/>
                </a:solidFill>
                <a:latin typeface="Calibri"/>
                <a:cs typeface="+mn-cs"/>
              </a:rPr>
              <a:t>Le </a:t>
            </a:r>
            <a:r>
              <a:rPr lang="es-ES" sz="2400" i="1" dirty="0" err="1" smtClean="0">
                <a:solidFill>
                  <a:prstClr val="black"/>
                </a:solidFill>
                <a:latin typeface="Calibri"/>
                <a:cs typeface="+mn-cs"/>
              </a:rPr>
              <a:t>droit</a:t>
            </a:r>
            <a:r>
              <a:rPr lang="es-ES" sz="2400" i="1" dirty="0" smtClean="0">
                <a:solidFill>
                  <a:prstClr val="black"/>
                </a:solidFill>
                <a:latin typeface="Calibri"/>
                <a:cs typeface="+mn-cs"/>
              </a:rPr>
              <a:t> des gens</a:t>
            </a:r>
            <a:r>
              <a:rPr lang="es-ES" sz="2400" dirty="0" smtClean="0">
                <a:solidFill>
                  <a:prstClr val="black"/>
                </a:solidFill>
                <a:latin typeface="Calibri"/>
                <a:cs typeface="+mn-cs"/>
              </a:rPr>
              <a:t>)</a:t>
            </a:r>
          </a:p>
          <a:p>
            <a:pPr marL="342900" lvl="0" indent="-342900" fontAlgn="auto">
              <a:lnSpc>
                <a:spcPct val="80000"/>
              </a:lnSpc>
              <a:spcBef>
                <a:spcPct val="20000"/>
              </a:spcBef>
              <a:spcAft>
                <a:spcPts val="0"/>
              </a:spcAft>
              <a:defRPr/>
            </a:pPr>
            <a:endParaRPr lang="es-ES" sz="2400" dirty="0" smtClean="0">
              <a:solidFill>
                <a:prstClr val="black"/>
              </a:solidFill>
              <a:latin typeface="Calibri"/>
              <a:cs typeface="+mn-cs"/>
            </a:endParaRPr>
          </a:p>
          <a:p>
            <a:pPr marL="342900" lvl="0" indent="-342900" fontAlgn="auto">
              <a:lnSpc>
                <a:spcPct val="80000"/>
              </a:lnSpc>
              <a:spcBef>
                <a:spcPct val="20000"/>
              </a:spcBef>
              <a:spcAft>
                <a:spcPts val="0"/>
              </a:spcAft>
              <a:buFont typeface="Arial" pitchFamily="34" charset="0"/>
              <a:buChar char="•"/>
              <a:defRPr/>
            </a:pPr>
            <a:endParaRPr lang="es-ES" sz="3200" i="1" dirty="0" smtClean="0">
              <a:solidFill>
                <a:prstClr val="black"/>
              </a:solidFill>
              <a:latin typeface="Calibri"/>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AR" dirty="0" smtClean="0"/>
              <a:t>CAUSAS:</a:t>
            </a:r>
            <a:endParaRPr lang="es-AR" dirty="0"/>
          </a:p>
        </p:txBody>
      </p:sp>
      <p:sp>
        <p:nvSpPr>
          <p:cNvPr id="3" name="2 Marcador de contenido"/>
          <p:cNvSpPr>
            <a:spLocks noGrp="1"/>
          </p:cNvSpPr>
          <p:nvPr>
            <p:ph idx="4294967295"/>
          </p:nvPr>
        </p:nvSpPr>
        <p:spPr>
          <a:xfrm>
            <a:off x="0" y="1600200"/>
            <a:ext cx="8229600" cy="4525963"/>
          </a:xfrm>
        </p:spPr>
        <p:txBody>
          <a:bodyPr/>
          <a:lstStyle/>
          <a:p>
            <a:pPr marL="1371600" lvl="2" indent="-457200">
              <a:buFont typeface="+mj-lt"/>
              <a:buAutoNum type="alphaLcPeriod"/>
            </a:pPr>
            <a:r>
              <a:rPr lang="es-AR" sz="4400" dirty="0" smtClean="0"/>
              <a:t>Material</a:t>
            </a:r>
          </a:p>
          <a:p>
            <a:pPr marL="1371600" lvl="2" indent="-457200">
              <a:buFont typeface="+mj-lt"/>
              <a:buAutoNum type="alphaLcPeriod"/>
            </a:pPr>
            <a:r>
              <a:rPr lang="es-AR" sz="4400" dirty="0" smtClean="0"/>
              <a:t>Eficiente</a:t>
            </a:r>
          </a:p>
          <a:p>
            <a:pPr marL="1371600" lvl="2" indent="-457200">
              <a:buFont typeface="+mj-lt"/>
              <a:buAutoNum type="alphaLcPeriod"/>
            </a:pPr>
            <a:r>
              <a:rPr lang="es-AR" sz="4400" dirty="0" smtClean="0"/>
              <a:t>Ejemplar</a:t>
            </a:r>
          </a:p>
          <a:p>
            <a:pPr marL="1371600" lvl="2" indent="-457200">
              <a:buFont typeface="+mj-lt"/>
              <a:buAutoNum type="alphaLcPeriod"/>
            </a:pPr>
            <a:r>
              <a:rPr lang="es-AR" sz="4400" dirty="0" smtClean="0"/>
              <a:t>Formal</a:t>
            </a:r>
          </a:p>
          <a:p>
            <a:pPr marL="1371600" lvl="2" indent="-457200">
              <a:buFont typeface="+mj-lt"/>
              <a:buAutoNum type="alphaLcPeriod"/>
            </a:pPr>
            <a:r>
              <a:rPr lang="es-AR" sz="4400" dirty="0" smtClean="0"/>
              <a:t>Final</a:t>
            </a:r>
          </a:p>
          <a:p>
            <a:pPr fontAlgn="auto">
              <a:lnSpc>
                <a:spcPct val="80000"/>
              </a:lnSpc>
              <a:spcAft>
                <a:spcPts val="0"/>
              </a:spcAft>
              <a:buFont typeface="Arial" pitchFamily="34" charset="0"/>
              <a:buChar char="•"/>
              <a:defRPr/>
            </a:pPr>
            <a:endParaRPr lang="en-GB" i="1" dirty="0" smtClean="0"/>
          </a:p>
          <a:p>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CAUSA MATERIAL</a:t>
            </a:r>
          </a:p>
        </p:txBody>
      </p:sp>
      <p:sp>
        <p:nvSpPr>
          <p:cNvPr id="28675" name="Content Placeholder 2"/>
          <p:cNvSpPr>
            <a:spLocks noGrp="1"/>
          </p:cNvSpPr>
          <p:nvPr>
            <p:ph idx="1"/>
          </p:nvPr>
        </p:nvSpPr>
        <p:spPr>
          <a:xfrm>
            <a:off x="457200" y="1600200"/>
            <a:ext cx="8229600" cy="5105400"/>
          </a:xfrm>
        </p:spPr>
        <p:txBody>
          <a:bodyPr/>
          <a:lstStyle/>
          <a:p>
            <a:pPr marL="514350" indent="-514350"/>
            <a:r>
              <a:rPr lang="en-US" dirty="0" err="1" smtClean="0"/>
              <a:t>Supremacía</a:t>
            </a:r>
            <a:r>
              <a:rPr lang="en-US" dirty="0" smtClean="0"/>
              <a:t> </a:t>
            </a:r>
            <a:r>
              <a:rPr lang="en-US" dirty="0" err="1" smtClean="0"/>
              <a:t>política</a:t>
            </a:r>
            <a:r>
              <a:rPr lang="en-US" dirty="0" smtClean="0"/>
              <a:t>: </a:t>
            </a:r>
            <a:r>
              <a:rPr lang="en-US" dirty="0" err="1" smtClean="0"/>
              <a:t>Fundamentalidad</a:t>
            </a:r>
            <a:endParaRPr lang="en-US" dirty="0" smtClean="0"/>
          </a:p>
          <a:p>
            <a:pPr marL="514350" indent="-514350"/>
            <a:r>
              <a:rPr lang="en-US" dirty="0" err="1" smtClean="0"/>
              <a:t>Existencia</a:t>
            </a:r>
            <a:r>
              <a:rPr lang="en-US" dirty="0" smtClean="0"/>
              <a:t> </a:t>
            </a:r>
            <a:r>
              <a:rPr lang="en-US" dirty="0" err="1" smtClean="0"/>
              <a:t>colectiva</a:t>
            </a:r>
            <a:r>
              <a:rPr lang="en-US" dirty="0" smtClean="0"/>
              <a:t>: </a:t>
            </a:r>
            <a:r>
              <a:rPr lang="en-US" dirty="0" err="1" smtClean="0"/>
              <a:t>Unidad</a:t>
            </a:r>
            <a:r>
              <a:rPr lang="en-US" dirty="0" smtClean="0"/>
              <a:t> </a:t>
            </a:r>
            <a:r>
              <a:rPr lang="en-US" dirty="0" err="1" smtClean="0"/>
              <a:t>política</a:t>
            </a:r>
            <a:endParaRPr lang="en-US" dirty="0" smtClean="0"/>
          </a:p>
          <a:p>
            <a:pPr marL="514350" indent="-514350"/>
            <a:r>
              <a:rPr lang="en-US" dirty="0" err="1" smtClean="0"/>
              <a:t>Función</a:t>
            </a:r>
            <a:r>
              <a:rPr lang="en-US" dirty="0" smtClean="0"/>
              <a:t> </a:t>
            </a:r>
            <a:r>
              <a:rPr lang="en-US" dirty="0" err="1" smtClean="0"/>
              <a:t>estructuradora</a:t>
            </a:r>
            <a:r>
              <a:rPr lang="en-US" dirty="0" smtClean="0"/>
              <a:t> del Estado</a:t>
            </a:r>
          </a:p>
          <a:p>
            <a:pPr marL="514350" indent="-514350"/>
            <a:r>
              <a:rPr lang="en-US" dirty="0" err="1" smtClean="0"/>
              <a:t>Contenidos</a:t>
            </a:r>
            <a:r>
              <a:rPr lang="en-US" dirty="0" smtClean="0"/>
              <a:t> indispensables: </a:t>
            </a:r>
          </a:p>
          <a:p>
            <a:pPr marL="914400" lvl="1" indent="-514350">
              <a:buFont typeface="+mj-lt"/>
              <a:buAutoNum type="arabicPeriod"/>
            </a:pPr>
            <a:r>
              <a:rPr lang="en-US" dirty="0" err="1" smtClean="0"/>
              <a:t>Fundamentos</a:t>
            </a:r>
            <a:r>
              <a:rPr lang="en-US" dirty="0" smtClean="0"/>
              <a:t> del </a:t>
            </a:r>
            <a:r>
              <a:rPr lang="en-US" dirty="0" err="1" smtClean="0"/>
              <a:t>orden</a:t>
            </a:r>
            <a:r>
              <a:rPr lang="en-US" dirty="0" smtClean="0"/>
              <a:t>. </a:t>
            </a:r>
            <a:r>
              <a:rPr lang="en-US" dirty="0" err="1" smtClean="0"/>
              <a:t>Unidad</a:t>
            </a:r>
            <a:r>
              <a:rPr lang="en-US" dirty="0" smtClean="0"/>
              <a:t> e </a:t>
            </a:r>
            <a:r>
              <a:rPr lang="en-US" dirty="0" err="1" smtClean="0"/>
              <a:t>integración</a:t>
            </a:r>
            <a:r>
              <a:rPr lang="en-US" dirty="0" smtClean="0"/>
              <a:t>.</a:t>
            </a:r>
          </a:p>
          <a:p>
            <a:pPr marL="914400" lvl="1" indent="-514350">
              <a:buFont typeface="+mj-lt"/>
              <a:buAutoNum type="arabicPeriod"/>
            </a:pPr>
            <a:r>
              <a:rPr lang="en-US" dirty="0" err="1" smtClean="0"/>
              <a:t>Estructura</a:t>
            </a:r>
            <a:r>
              <a:rPr lang="en-US" dirty="0" smtClean="0"/>
              <a:t> </a:t>
            </a:r>
            <a:r>
              <a:rPr lang="en-US" dirty="0" err="1" smtClean="0"/>
              <a:t>estatal</a:t>
            </a:r>
            <a:endParaRPr lang="en-US" dirty="0" smtClean="0"/>
          </a:p>
          <a:p>
            <a:pPr marL="914400" lvl="1" indent="-514350">
              <a:buFont typeface="+mj-lt"/>
              <a:buAutoNum type="arabicPeriod"/>
            </a:pPr>
            <a:r>
              <a:rPr lang="en-US" dirty="0" err="1" smtClean="0"/>
              <a:t>Procedimientos</a:t>
            </a:r>
            <a:r>
              <a:rPr lang="en-US" dirty="0" smtClean="0"/>
              <a:t> de </a:t>
            </a:r>
            <a:r>
              <a:rPr lang="en-US" dirty="0" err="1" smtClean="0"/>
              <a:t>resolución</a:t>
            </a:r>
            <a:r>
              <a:rPr lang="en-US" dirty="0" smtClean="0"/>
              <a:t> de </a:t>
            </a:r>
            <a:r>
              <a:rPr lang="en-US" dirty="0" err="1" smtClean="0"/>
              <a:t>conflictos</a:t>
            </a:r>
            <a:endParaRPr lang="en-US" dirty="0" smtClean="0"/>
          </a:p>
          <a:p>
            <a:pPr marL="514350" indent="-514350"/>
            <a:r>
              <a:rPr lang="en-US" dirty="0" smtClean="0"/>
              <a:t>+ “</a:t>
            </a:r>
            <a:r>
              <a:rPr lang="en-US" dirty="0" err="1" smtClean="0"/>
              <a:t>Fórmula</a:t>
            </a:r>
            <a:r>
              <a:rPr lang="en-US" dirty="0" smtClean="0"/>
              <a:t> </a:t>
            </a:r>
            <a:r>
              <a:rPr lang="en-US" dirty="0" err="1" smtClean="0"/>
              <a:t>política</a:t>
            </a:r>
            <a:r>
              <a:rPr lang="en-US" dirty="0" smtClean="0"/>
              <a:t>”: </a:t>
            </a:r>
            <a:r>
              <a:rPr lang="en-US" cap="small" dirty="0" smtClean="0"/>
              <a:t>ESTABILIDAD</a:t>
            </a:r>
          </a:p>
          <a:p>
            <a:pPr marL="514350" indent="-514350"/>
            <a:r>
              <a:rPr lang="en-US" dirty="0" err="1" smtClean="0"/>
              <a:t>Preeminencia</a:t>
            </a:r>
            <a:r>
              <a:rPr lang="en-US" dirty="0" smtClean="0"/>
              <a:t> </a:t>
            </a:r>
            <a:r>
              <a:rPr lang="en-US" dirty="0" err="1" smtClean="0"/>
              <a:t>política</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CAUSA EFICIENTE</a:t>
            </a:r>
          </a:p>
        </p:txBody>
      </p:sp>
      <p:sp>
        <p:nvSpPr>
          <p:cNvPr id="26627" name="Content Placeholder 2"/>
          <p:cNvSpPr>
            <a:spLocks noGrp="1"/>
          </p:cNvSpPr>
          <p:nvPr>
            <p:ph idx="1"/>
          </p:nvPr>
        </p:nvSpPr>
        <p:spPr/>
        <p:txBody>
          <a:bodyPr/>
          <a:lstStyle/>
          <a:p>
            <a:r>
              <a:rPr lang="en-US" dirty="0" err="1" smtClean="0"/>
              <a:t>Voluntad</a:t>
            </a:r>
            <a:r>
              <a:rPr lang="en-US" dirty="0" smtClean="0"/>
              <a:t> Popular </a:t>
            </a:r>
            <a:r>
              <a:rPr lang="en-US" dirty="0" err="1" smtClean="0"/>
              <a:t>Constituyente</a:t>
            </a:r>
            <a:r>
              <a:rPr lang="en-US" dirty="0" smtClean="0"/>
              <a:t> </a:t>
            </a:r>
          </a:p>
          <a:p>
            <a:r>
              <a:rPr lang="en-US" dirty="0" err="1" smtClean="0"/>
              <a:t>Superioridad</a:t>
            </a:r>
            <a:r>
              <a:rPr lang="en-US" dirty="0" smtClean="0"/>
              <a:t> </a:t>
            </a:r>
            <a:r>
              <a:rPr lang="en-US" dirty="0" err="1" smtClean="0"/>
              <a:t>política</a:t>
            </a:r>
            <a:endParaRPr lang="en-US" dirty="0" smtClean="0"/>
          </a:p>
          <a:p>
            <a:r>
              <a:rPr lang="en-US" dirty="0" smtClean="0">
                <a:solidFill>
                  <a:prstClr val="black"/>
                </a:solidFill>
              </a:rPr>
              <a:t>Principio </a:t>
            </a:r>
            <a:r>
              <a:rPr lang="en-US" dirty="0" err="1" smtClean="0">
                <a:solidFill>
                  <a:prstClr val="black"/>
                </a:solidFill>
              </a:rPr>
              <a:t>democrático</a:t>
            </a:r>
            <a:r>
              <a:rPr lang="en-US" dirty="0" smtClean="0">
                <a:solidFill>
                  <a:prstClr val="black"/>
                </a:solidFill>
              </a:rPr>
              <a:t>: </a:t>
            </a:r>
            <a:r>
              <a:rPr lang="en-US" dirty="0" err="1" smtClean="0">
                <a:solidFill>
                  <a:prstClr val="black"/>
                </a:solidFill>
              </a:rPr>
              <a:t>origen</a:t>
            </a:r>
            <a:r>
              <a:rPr lang="en-US" dirty="0" smtClean="0">
                <a:solidFill>
                  <a:prstClr val="black"/>
                </a:solidFill>
              </a:rPr>
              <a:t> </a:t>
            </a:r>
            <a:r>
              <a:rPr lang="en-US" dirty="0" err="1" smtClean="0">
                <a:solidFill>
                  <a:prstClr val="black"/>
                </a:solidFill>
              </a:rPr>
              <a:t>n.constit</a:t>
            </a:r>
            <a:r>
              <a:rPr lang="en-US" dirty="0" smtClean="0">
                <a:solidFill>
                  <a:prstClr val="black"/>
                </a:solidFill>
              </a:rPr>
              <a:t>.</a:t>
            </a:r>
            <a:endParaRPr lang="en-US" dirty="0" smtClean="0"/>
          </a:p>
        </p:txBody>
      </p:sp>
      <p:sp>
        <p:nvSpPr>
          <p:cNvPr id="7" name="6 CuadroTexto"/>
          <p:cNvSpPr txBox="1"/>
          <p:nvPr/>
        </p:nvSpPr>
        <p:spPr>
          <a:xfrm>
            <a:off x="5943600" y="3657600"/>
            <a:ext cx="2667000" cy="707886"/>
          </a:xfrm>
          <a:prstGeom prst="rect">
            <a:avLst/>
          </a:prstGeom>
          <a:noFill/>
        </p:spPr>
        <p:txBody>
          <a:bodyPr wrap="square" rtlCol="0">
            <a:spAutoFit/>
          </a:bodyPr>
          <a:lstStyle/>
          <a:p>
            <a:r>
              <a:rPr lang="en-US" sz="4000" dirty="0" err="1" smtClean="0">
                <a:solidFill>
                  <a:prstClr val="black"/>
                </a:solidFill>
                <a:latin typeface="Calibri"/>
                <a:cs typeface="+mn-cs"/>
              </a:rPr>
              <a:t>Objeto</a:t>
            </a:r>
            <a:endParaRPr lang="es-AR" sz="4000" dirty="0"/>
          </a:p>
        </p:txBody>
      </p:sp>
      <p:sp>
        <p:nvSpPr>
          <p:cNvPr id="8" name="7 CuadroTexto"/>
          <p:cNvSpPr txBox="1"/>
          <p:nvPr/>
        </p:nvSpPr>
        <p:spPr>
          <a:xfrm>
            <a:off x="3048000" y="3886200"/>
            <a:ext cx="2438400" cy="523220"/>
          </a:xfrm>
          <a:prstGeom prst="rect">
            <a:avLst/>
          </a:prstGeom>
          <a:noFill/>
        </p:spPr>
        <p:txBody>
          <a:bodyPr wrap="square" rtlCol="0">
            <a:spAutoFit/>
          </a:bodyPr>
          <a:lstStyle/>
          <a:p>
            <a:r>
              <a:rPr lang="en-US" sz="2800" dirty="0" smtClean="0">
                <a:solidFill>
                  <a:prstClr val="black"/>
                </a:solidFill>
                <a:latin typeface="Calibri"/>
                <a:cs typeface="+mn-cs"/>
              </a:rPr>
              <a:t>Hipóstasis</a:t>
            </a:r>
            <a:endParaRPr lang="es-AR" sz="2800" dirty="0"/>
          </a:p>
        </p:txBody>
      </p:sp>
      <p:cxnSp>
        <p:nvCxnSpPr>
          <p:cNvPr id="10" name="9 Conector recto de flecha"/>
          <p:cNvCxnSpPr/>
          <p:nvPr/>
        </p:nvCxnSpPr>
        <p:spPr>
          <a:xfrm>
            <a:off x="2438400" y="4343400"/>
            <a:ext cx="3352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3" name="12 CuadroTexto"/>
          <p:cNvSpPr txBox="1"/>
          <p:nvPr/>
        </p:nvSpPr>
        <p:spPr>
          <a:xfrm>
            <a:off x="3124200" y="4343400"/>
            <a:ext cx="1905000" cy="461665"/>
          </a:xfrm>
          <a:prstGeom prst="rect">
            <a:avLst/>
          </a:prstGeom>
          <a:noFill/>
        </p:spPr>
        <p:txBody>
          <a:bodyPr wrap="square" rtlCol="0">
            <a:spAutoFit/>
          </a:bodyPr>
          <a:lstStyle/>
          <a:p>
            <a:r>
              <a:rPr lang="en-US" sz="2400" dirty="0" err="1" smtClean="0">
                <a:solidFill>
                  <a:prstClr val="black"/>
                </a:solidFill>
                <a:latin typeface="Calibri"/>
                <a:cs typeface="+mn-cs"/>
              </a:rPr>
              <a:t>Transferencia</a:t>
            </a:r>
            <a:endParaRPr lang="es-AR" sz="2400" dirty="0"/>
          </a:p>
        </p:txBody>
      </p:sp>
      <p:sp>
        <p:nvSpPr>
          <p:cNvPr id="14" name="13 CuadroTexto"/>
          <p:cNvSpPr txBox="1"/>
          <p:nvPr/>
        </p:nvSpPr>
        <p:spPr>
          <a:xfrm>
            <a:off x="5638800" y="4343400"/>
            <a:ext cx="3048000" cy="584775"/>
          </a:xfrm>
          <a:prstGeom prst="rect">
            <a:avLst/>
          </a:prstGeom>
          <a:noFill/>
        </p:spPr>
        <p:txBody>
          <a:bodyPr wrap="square" rtlCol="0">
            <a:spAutoFit/>
          </a:bodyPr>
          <a:lstStyle/>
          <a:p>
            <a:r>
              <a:rPr lang="en-US" sz="3200" dirty="0" err="1" smtClean="0">
                <a:solidFill>
                  <a:prstClr val="black"/>
                </a:solidFill>
                <a:latin typeface="Calibri"/>
                <a:cs typeface="+mn-cs"/>
              </a:rPr>
              <a:t>Constitución</a:t>
            </a:r>
            <a:endParaRPr lang="es-AR" dirty="0"/>
          </a:p>
        </p:txBody>
      </p:sp>
      <p:sp>
        <p:nvSpPr>
          <p:cNvPr id="16" name="15 CuadroTexto"/>
          <p:cNvSpPr txBox="1"/>
          <p:nvPr/>
        </p:nvSpPr>
        <p:spPr>
          <a:xfrm>
            <a:off x="228600" y="4419600"/>
            <a:ext cx="2971800" cy="523220"/>
          </a:xfrm>
          <a:prstGeom prst="rect">
            <a:avLst/>
          </a:prstGeom>
          <a:noFill/>
        </p:spPr>
        <p:txBody>
          <a:bodyPr wrap="square" rtlCol="0">
            <a:spAutoFit/>
          </a:bodyPr>
          <a:lstStyle/>
          <a:p>
            <a:r>
              <a:rPr lang="en-US" sz="2800" dirty="0" smtClean="0">
                <a:solidFill>
                  <a:prstClr val="black"/>
                </a:solidFill>
                <a:latin typeface="Calibri"/>
                <a:cs typeface="+mn-cs"/>
              </a:rPr>
              <a:t>P. </a:t>
            </a:r>
            <a:r>
              <a:rPr lang="en-US" sz="2800" dirty="0" err="1" smtClean="0">
                <a:solidFill>
                  <a:prstClr val="black"/>
                </a:solidFill>
                <a:latin typeface="Calibri"/>
                <a:cs typeface="+mn-cs"/>
              </a:rPr>
              <a:t>Constituyente</a:t>
            </a:r>
            <a:endParaRPr lang="es-AR" sz="2800" dirty="0"/>
          </a:p>
        </p:txBody>
      </p:sp>
      <p:sp>
        <p:nvSpPr>
          <p:cNvPr id="18" name="17 CuadroTexto"/>
          <p:cNvSpPr txBox="1"/>
          <p:nvPr/>
        </p:nvSpPr>
        <p:spPr>
          <a:xfrm>
            <a:off x="762000" y="3733800"/>
            <a:ext cx="1676400" cy="984885"/>
          </a:xfrm>
          <a:prstGeom prst="rect">
            <a:avLst/>
          </a:prstGeom>
          <a:noFill/>
        </p:spPr>
        <p:txBody>
          <a:bodyPr wrap="square" rtlCol="0">
            <a:spAutoFit/>
          </a:bodyPr>
          <a:lstStyle/>
          <a:p>
            <a:pPr lvl="0"/>
            <a:r>
              <a:rPr lang="es-AR" sz="4000" dirty="0" smtClean="0">
                <a:solidFill>
                  <a:prstClr val="black"/>
                </a:solidFill>
                <a:latin typeface="Calibri"/>
              </a:rPr>
              <a:t>Sujeto</a:t>
            </a:r>
            <a:endParaRPr lang="es-AR" sz="4000" dirty="0" smtClean="0">
              <a:solidFill>
                <a:prstClr val="black"/>
              </a:solidFill>
            </a:endParaRPr>
          </a:p>
          <a:p>
            <a:endParaRPr lang="es-AR" dirty="0"/>
          </a:p>
        </p:txBody>
      </p:sp>
      <p:sp>
        <p:nvSpPr>
          <p:cNvPr id="19" name="18 CuadroTexto"/>
          <p:cNvSpPr txBox="1"/>
          <p:nvPr/>
        </p:nvSpPr>
        <p:spPr>
          <a:xfrm>
            <a:off x="609600" y="5334000"/>
            <a:ext cx="8001000" cy="1077218"/>
          </a:xfrm>
          <a:prstGeom prst="rect">
            <a:avLst/>
          </a:prstGeom>
          <a:noFill/>
        </p:spPr>
        <p:txBody>
          <a:bodyPr wrap="square" rtlCol="0">
            <a:spAutoFit/>
          </a:bodyPr>
          <a:lstStyle/>
          <a:p>
            <a:pPr lvl="0">
              <a:buFont typeface="Arial" pitchFamily="34" charset="0"/>
              <a:buChar char="•"/>
            </a:pPr>
            <a:r>
              <a:rPr lang="en-US" sz="3200" dirty="0" smtClean="0">
                <a:solidFill>
                  <a:prstClr val="black"/>
                </a:solidFill>
                <a:latin typeface="Calibri"/>
              </a:rPr>
              <a:t> </a:t>
            </a:r>
            <a:r>
              <a:rPr lang="en-US" sz="3200" dirty="0" err="1" smtClean="0">
                <a:solidFill>
                  <a:prstClr val="black"/>
                </a:solidFill>
                <a:latin typeface="Calibri"/>
              </a:rPr>
              <a:t>Poder</a:t>
            </a:r>
            <a:r>
              <a:rPr lang="en-US" sz="3200" dirty="0" smtClean="0">
                <a:solidFill>
                  <a:prstClr val="black"/>
                </a:solidFill>
                <a:latin typeface="Calibri"/>
              </a:rPr>
              <a:t> </a:t>
            </a:r>
            <a:r>
              <a:rPr lang="en-US" sz="3200" dirty="0" err="1" smtClean="0">
                <a:solidFill>
                  <a:prstClr val="black"/>
                </a:solidFill>
                <a:latin typeface="Calibri"/>
              </a:rPr>
              <a:t>Constituyente</a:t>
            </a:r>
            <a:r>
              <a:rPr lang="en-US" sz="3200" dirty="0" smtClean="0">
                <a:solidFill>
                  <a:prstClr val="black"/>
                </a:solidFill>
                <a:latin typeface="Calibri"/>
              </a:rPr>
              <a:t> (</a:t>
            </a:r>
            <a:r>
              <a:rPr lang="en-US" sz="3200" dirty="0" err="1" smtClean="0">
                <a:solidFill>
                  <a:prstClr val="black"/>
                </a:solidFill>
                <a:latin typeface="Calibri"/>
              </a:rPr>
              <a:t>Sieyés</a:t>
            </a:r>
            <a:r>
              <a:rPr lang="en-US" sz="3200" dirty="0" smtClean="0">
                <a:solidFill>
                  <a:prstClr val="black"/>
                </a:solidFill>
                <a:latin typeface="Calibri"/>
              </a:rPr>
              <a:t>)</a:t>
            </a:r>
          </a:p>
          <a:p>
            <a:pPr lvl="0">
              <a:buFont typeface="Arial" pitchFamily="34" charset="0"/>
              <a:buChar char="•"/>
            </a:pPr>
            <a:r>
              <a:rPr lang="en-US" sz="3200" dirty="0" smtClean="0">
                <a:solidFill>
                  <a:prstClr val="black"/>
                </a:solidFill>
                <a:latin typeface="Calibri"/>
              </a:rPr>
              <a:t> </a:t>
            </a:r>
            <a:r>
              <a:rPr lang="en-US" sz="3200" dirty="0" err="1" smtClean="0">
                <a:solidFill>
                  <a:prstClr val="black"/>
                </a:solidFill>
                <a:latin typeface="Calibri"/>
              </a:rPr>
              <a:t>Poderes</a:t>
            </a:r>
            <a:r>
              <a:rPr lang="en-US" sz="3200" dirty="0" smtClean="0">
                <a:solidFill>
                  <a:prstClr val="black"/>
                </a:solidFill>
                <a:latin typeface="Calibri"/>
              </a:rPr>
              <a:t> </a:t>
            </a:r>
            <a:r>
              <a:rPr lang="en-US" sz="3200" dirty="0" err="1" smtClean="0">
                <a:solidFill>
                  <a:prstClr val="black"/>
                </a:solidFill>
                <a:latin typeface="Calibri"/>
              </a:rPr>
              <a:t>constituidos</a:t>
            </a:r>
            <a:endParaRPr lang="es-AR" dirty="0">
              <a:solidFill>
                <a:prstClr val="black"/>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4505</Words>
  <Application>Microsoft Office PowerPoint</Application>
  <PresentationFormat>Presentación en pantalla (4:3)</PresentationFormat>
  <Paragraphs>439</Paragraphs>
  <Slides>59</Slides>
  <Notes>59</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Office Theme</vt:lpstr>
      <vt:lpstr>Diapositiva 1</vt:lpstr>
      <vt:lpstr>Supremacía de  la Constitución</vt:lpstr>
      <vt:lpstr> Introducción </vt:lpstr>
      <vt:lpstr>Etimología</vt:lpstr>
      <vt:lpstr>Concepto</vt:lpstr>
      <vt:lpstr>Diapositiva 6</vt:lpstr>
      <vt:lpstr>CAUSAS:</vt:lpstr>
      <vt:lpstr>CAUSA MATERIAL</vt:lpstr>
      <vt:lpstr>CAUSA EFICIENTE</vt:lpstr>
      <vt:lpstr>CAUSA EJEMPLAR</vt:lpstr>
      <vt:lpstr>Diapositiva 11</vt:lpstr>
      <vt:lpstr>Mayflower Compact (1620)</vt:lpstr>
      <vt:lpstr>Diapositiva 13</vt:lpstr>
      <vt:lpstr>Constitución de EE.UU. Artículo VI Sec. II</vt:lpstr>
      <vt:lpstr>Diapositiva 15</vt:lpstr>
      <vt:lpstr>Diapositiva 16</vt:lpstr>
      <vt:lpstr>Diapositiva 17</vt:lpstr>
      <vt:lpstr>ARGENTINA</vt:lpstr>
      <vt:lpstr>ARGENTINA -Constituciones Unitarias-</vt:lpstr>
      <vt:lpstr>Congreso Constituyente de Santa Fe de 1853</vt:lpstr>
      <vt:lpstr>Estado Federal</vt:lpstr>
      <vt:lpstr>CAUSA FORMAL</vt:lpstr>
      <vt:lpstr>Ordenamiento Normativo</vt:lpstr>
      <vt:lpstr>CAUSA FINAL</vt:lpstr>
      <vt:lpstr>CAUSA FINAL</vt:lpstr>
      <vt:lpstr>Bloque Nacional</vt:lpstr>
      <vt:lpstr>Diapositiva 27</vt:lpstr>
      <vt:lpstr>CAUSA FINAL</vt:lpstr>
      <vt:lpstr>AMERICANO</vt:lpstr>
      <vt:lpstr>John Marshall  (Chief Justice 1801-1835)</vt:lpstr>
      <vt:lpstr>Diapositiva 31</vt:lpstr>
      <vt:lpstr>PREMISAS</vt:lpstr>
      <vt:lpstr>Diapositiva 33</vt:lpstr>
      <vt:lpstr>Problema</vt:lpstr>
      <vt:lpstr>RESOLUCIÓN:</vt:lpstr>
      <vt:lpstr>Función de los jueces</vt:lpstr>
      <vt:lpstr>Diapositiva 37</vt:lpstr>
      <vt:lpstr>Diapositiva 38</vt:lpstr>
      <vt:lpstr>Diapositiva 39</vt:lpstr>
      <vt:lpstr>Diapositiva 40</vt:lpstr>
      <vt:lpstr>Diapositiva 41</vt:lpstr>
      <vt:lpstr>Diapositiva 42</vt:lpstr>
      <vt:lpstr>Diapositiva 43</vt:lpstr>
      <vt:lpstr>Diapositiva 44</vt:lpstr>
      <vt:lpstr>Corte Suprema de Justicia de la Nación</vt:lpstr>
      <vt:lpstr>Diapositiva 46</vt:lpstr>
      <vt:lpstr> INTÉRPRETE FINAL Decisiones CSJN irrevisables por tribunales inferiores.  Caso CALVETE (Fallos 1:340) (18/10/1864)</vt:lpstr>
      <vt:lpstr>TRIBUNAL FINAL Irrevisabilidad judicial de las Sentencias de la CSJN Estado Nacional v. Ocampo, Manuel (Fallos 12:134) 08/08/1872</vt:lpstr>
      <vt:lpstr>Control de Constitucionalidad CSJN</vt:lpstr>
      <vt:lpstr>Inconstitucionalidad / Decreto del PEN:  Caso Ríos (Fallos 1:32) 04/12/1863</vt:lpstr>
      <vt:lpstr>Inconstitucionalidad/Ley provincial Caso Mendoza (Fallos 3:131) 05/12/1865</vt:lpstr>
      <vt:lpstr>Inconstitucionalidad/ Ley local del Congreso Caso A. de Elortondo (Fallos 33:162) 14/4/1888.</vt:lpstr>
      <vt:lpstr>Inconstitucionalidad/Ley Federal Caso Sojo (Fallos 32:120, 22/09/1887)</vt:lpstr>
      <vt:lpstr>FIN : GRUNDNORM</vt:lpstr>
      <vt:lpstr>Diapositiva 55</vt:lpstr>
      <vt:lpstr>Diapositiva 56</vt:lpstr>
      <vt:lpstr>CSJN  Fallo 15/03/07: Rinaldi, Francisco y otra c. Guzmán Toledo y otro</vt:lpstr>
      <vt:lpstr>Ordenamiento Normativo</vt:lpstr>
      <vt:lpstr>Declaración de los Derechos del Hombre y del Ciudadano 1789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 la ley</dc:title>
  <dc:creator>Bruno Díaz Ricci</dc:creator>
  <cp:lastModifiedBy>Sergio</cp:lastModifiedBy>
  <cp:revision>102</cp:revision>
  <dcterms:created xsi:type="dcterms:W3CDTF">2009-12-14T03:00:11Z</dcterms:created>
  <dcterms:modified xsi:type="dcterms:W3CDTF">2013-05-12T04:41:18Z</dcterms:modified>
</cp:coreProperties>
</file>